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76"/>
  </p:handoutMasterIdLst>
  <p:sldIdLst>
    <p:sldId id="256" r:id="rId2"/>
    <p:sldId id="324" r:id="rId3"/>
    <p:sldId id="325" r:id="rId4"/>
    <p:sldId id="257" r:id="rId5"/>
    <p:sldId id="326" r:id="rId6"/>
    <p:sldId id="258" r:id="rId7"/>
    <p:sldId id="321" r:id="rId8"/>
    <p:sldId id="259" r:id="rId9"/>
    <p:sldId id="319" r:id="rId10"/>
    <p:sldId id="320" r:id="rId11"/>
    <p:sldId id="333" r:id="rId12"/>
    <p:sldId id="304" r:id="rId13"/>
    <p:sldId id="260" r:id="rId14"/>
    <p:sldId id="261" r:id="rId15"/>
    <p:sldId id="317" r:id="rId16"/>
    <p:sldId id="318" r:id="rId17"/>
    <p:sldId id="262" r:id="rId18"/>
    <p:sldId id="265" r:id="rId19"/>
    <p:sldId id="327" r:id="rId20"/>
    <p:sldId id="264" r:id="rId21"/>
    <p:sldId id="328" r:id="rId22"/>
    <p:sldId id="329" r:id="rId23"/>
    <p:sldId id="267" r:id="rId24"/>
    <p:sldId id="305" r:id="rId25"/>
    <p:sldId id="268" r:id="rId26"/>
    <p:sldId id="269" r:id="rId27"/>
    <p:sldId id="306" r:id="rId28"/>
    <p:sldId id="270" r:id="rId29"/>
    <p:sldId id="271" r:id="rId30"/>
    <p:sldId id="307" r:id="rId31"/>
    <p:sldId id="272" r:id="rId32"/>
    <p:sldId id="273" r:id="rId33"/>
    <p:sldId id="274" r:id="rId34"/>
    <p:sldId id="275" r:id="rId35"/>
    <p:sldId id="276" r:id="rId36"/>
    <p:sldId id="308" r:id="rId37"/>
    <p:sldId id="277" r:id="rId38"/>
    <p:sldId id="279" r:id="rId39"/>
    <p:sldId id="278" r:id="rId40"/>
    <p:sldId id="309" r:id="rId41"/>
    <p:sldId id="280" r:id="rId42"/>
    <p:sldId id="281" r:id="rId43"/>
    <p:sldId id="282" r:id="rId44"/>
    <p:sldId id="310" r:id="rId45"/>
    <p:sldId id="283" r:id="rId46"/>
    <p:sldId id="286" r:id="rId47"/>
    <p:sldId id="285" r:id="rId48"/>
    <p:sldId id="287" r:id="rId49"/>
    <p:sldId id="311" r:id="rId50"/>
    <p:sldId id="288" r:id="rId51"/>
    <p:sldId id="289" r:id="rId52"/>
    <p:sldId id="290" r:id="rId53"/>
    <p:sldId id="312" r:id="rId54"/>
    <p:sldId id="291" r:id="rId55"/>
    <p:sldId id="292" r:id="rId56"/>
    <p:sldId id="293" r:id="rId57"/>
    <p:sldId id="313" r:id="rId58"/>
    <p:sldId id="294" r:id="rId59"/>
    <p:sldId id="295" r:id="rId60"/>
    <p:sldId id="314" r:id="rId61"/>
    <p:sldId id="296" r:id="rId62"/>
    <p:sldId id="297" r:id="rId63"/>
    <p:sldId id="298" r:id="rId64"/>
    <p:sldId id="299" r:id="rId65"/>
    <p:sldId id="300" r:id="rId66"/>
    <p:sldId id="301" r:id="rId67"/>
    <p:sldId id="315" r:id="rId68"/>
    <p:sldId id="302" r:id="rId69"/>
    <p:sldId id="323" r:id="rId70"/>
    <p:sldId id="330" r:id="rId71"/>
    <p:sldId id="331" r:id="rId72"/>
    <p:sldId id="332" r:id="rId73"/>
    <p:sldId id="322" r:id="rId74"/>
    <p:sldId id="316" r:id="rId7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10" d="100"/>
          <a:sy n="110" d="100"/>
        </p:scale>
        <p:origin x="16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FF88437-40BB-4173-95A0-B596B0CCE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17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17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80A01-BF62-4DE8-9479-D57F9F67E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EDEB7-824E-40AE-AFEE-0D5FC3BA69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CA9C4-2F19-4AB7-8A94-0E4693F91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7BAE1-1786-4B8C-ACC5-5C0B9108E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38182-9605-4ABB-80E3-8871D1E2C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B0625-90F0-4D75-BD79-7BC6993FC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F71E7-7A90-4659-B290-9B6E56F24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261D2-7B20-4A9C-848D-21B56CBC0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FCE85-92A3-434E-BA06-0E40986D6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D646E-2CCF-4402-B0ED-54E883695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5FCDD-D5C7-4CE3-A8D6-4AA5F8A71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C8FBECA-FDE4-4717-8799-ECAD6C249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114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4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4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4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14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114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14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114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11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ecoveryroadmap.org/Images/Drugs/Opiates-Various78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://recoveryroadmap.org/Images/Drugs/Opiates-Various780.jp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e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The New High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410200"/>
            <a:ext cx="6400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Drug Identification and Awareness</a:t>
            </a:r>
          </a:p>
        </p:txBody>
      </p:sp>
      <p:pic>
        <p:nvPicPr>
          <p:cNvPr id="3076" name="Picture 4" descr="thCAOIQIM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752600"/>
            <a:ext cx="41148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PRESCRIPTION PILLS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1"/>
              <a:t>Stimulants (for ADHD and narcolepsy)</a:t>
            </a:r>
          </a:p>
          <a:p>
            <a:pPr lvl="1" eaLnBrk="1" hangingPunct="1">
              <a:defRPr/>
            </a:pPr>
            <a:r>
              <a:rPr lang="en-CA"/>
              <a:t>Dextroamphetamine (Dexedrine),</a:t>
            </a:r>
          </a:p>
          <a:p>
            <a:pPr lvl="1" eaLnBrk="1" hangingPunct="1">
              <a:defRPr/>
            </a:pPr>
            <a:r>
              <a:rPr lang="en-CA"/>
              <a:t>Methylphenidate (Ritalin and Concerta)</a:t>
            </a:r>
          </a:p>
          <a:p>
            <a:pPr lvl="1" eaLnBrk="1" hangingPunct="1">
              <a:defRPr/>
            </a:pPr>
            <a:r>
              <a:rPr lang="en-CA"/>
              <a:t>Amphetamines (Adderall)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Antipsychotics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Strictly Controlled </a:t>
            </a:r>
          </a:p>
          <a:p>
            <a:r>
              <a:rPr lang="en-US" dirty="0"/>
              <a:t>Very limited prescriptions</a:t>
            </a:r>
          </a:p>
          <a:p>
            <a:pPr lvl="1"/>
            <a:r>
              <a:rPr lang="en-US" dirty="0"/>
              <a:t>Zyprexa</a:t>
            </a:r>
          </a:p>
          <a:p>
            <a:pPr lvl="1"/>
            <a:r>
              <a:rPr lang="en-US" dirty="0"/>
              <a:t>Seroquel</a:t>
            </a:r>
          </a:p>
          <a:p>
            <a:pPr lvl="1"/>
            <a:r>
              <a:rPr lang="en-US"/>
              <a:t>Haldol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PRESCRIPTION PILLS</a:t>
            </a:r>
          </a:p>
        </p:txBody>
      </p:sp>
      <p:pic>
        <p:nvPicPr>
          <p:cNvPr id="13315" name="Picture 4" descr="http://recoveryroadmap.org/Images/Drugs/Opiates-Various780.jpg">
            <a:hlinkClick r:id="rId2"/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857250" y="1704975"/>
            <a:ext cx="7429500" cy="4314825"/>
          </a:xfr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PRESCRIPTION PILLS </a:t>
            </a:r>
            <a:br>
              <a:rPr lang="en-US" sz="4000"/>
            </a:br>
            <a:r>
              <a:rPr lang="en-US" sz="4000"/>
              <a:t>STREET NAMES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/>
              <a:t>oxy, </a:t>
            </a:r>
          </a:p>
          <a:p>
            <a:pPr eaLnBrk="1" hangingPunct="1">
              <a:defRPr/>
            </a:pPr>
            <a:r>
              <a:rPr lang="en-CA" dirty="0"/>
              <a:t>cotton, </a:t>
            </a:r>
          </a:p>
          <a:p>
            <a:pPr eaLnBrk="1" hangingPunct="1">
              <a:defRPr/>
            </a:pPr>
            <a:r>
              <a:rPr lang="en-CA" dirty="0"/>
              <a:t>blue, </a:t>
            </a:r>
          </a:p>
          <a:p>
            <a:pPr eaLnBrk="1" hangingPunct="1">
              <a:defRPr/>
            </a:pPr>
            <a:r>
              <a:rPr lang="en-CA" dirty="0"/>
              <a:t>40, </a:t>
            </a:r>
          </a:p>
          <a:p>
            <a:pPr eaLnBrk="1" hangingPunct="1">
              <a:defRPr/>
            </a:pPr>
            <a:r>
              <a:rPr lang="en-CA" dirty="0"/>
              <a:t>80 </a:t>
            </a:r>
          </a:p>
          <a:p>
            <a:pPr eaLnBrk="1" hangingPunct="1">
              <a:defRPr/>
            </a:pPr>
            <a:r>
              <a:rPr lang="en-CA" dirty="0" err="1"/>
              <a:t>OxyContin</a:t>
            </a:r>
            <a:endParaRPr lang="en-CA" dirty="0"/>
          </a:p>
          <a:p>
            <a:pPr>
              <a:defRPr/>
            </a:pPr>
            <a:r>
              <a:rPr lang="en-CA" dirty="0"/>
              <a:t>Barbs</a:t>
            </a:r>
            <a:endParaRPr lang="en-US" dirty="0"/>
          </a:p>
          <a:p>
            <a:pPr>
              <a:defRPr/>
            </a:pPr>
            <a:r>
              <a:rPr lang="en-CA" dirty="0"/>
              <a:t>Candy</a:t>
            </a:r>
            <a:endParaRPr lang="en-US" dirty="0"/>
          </a:p>
          <a:p>
            <a:pPr>
              <a:defRPr/>
            </a:pPr>
            <a:r>
              <a:rPr lang="en-CA" dirty="0"/>
              <a:t>Downers</a:t>
            </a: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CA" dirty="0" err="1"/>
              <a:t>Phennies</a:t>
            </a:r>
            <a:endParaRPr lang="en-US" dirty="0"/>
          </a:p>
          <a:p>
            <a:pPr>
              <a:defRPr/>
            </a:pPr>
            <a:r>
              <a:rPr lang="en-CA" dirty="0"/>
              <a:t>Reds</a:t>
            </a:r>
            <a:endParaRPr lang="en-US" dirty="0"/>
          </a:p>
          <a:p>
            <a:pPr>
              <a:defRPr/>
            </a:pPr>
            <a:r>
              <a:rPr lang="en-CA" dirty="0"/>
              <a:t>Red Birds</a:t>
            </a:r>
            <a:endParaRPr lang="en-US" dirty="0"/>
          </a:p>
          <a:p>
            <a:pPr>
              <a:defRPr/>
            </a:pPr>
            <a:r>
              <a:rPr lang="en-CA" dirty="0"/>
              <a:t>Sleeping pills</a:t>
            </a:r>
            <a:endParaRPr lang="en-US" dirty="0"/>
          </a:p>
          <a:p>
            <a:pPr>
              <a:defRPr/>
            </a:pPr>
            <a:r>
              <a:rPr lang="en-CA" dirty="0" err="1"/>
              <a:t>Tooies</a:t>
            </a:r>
            <a:endParaRPr lang="en-US" dirty="0"/>
          </a:p>
          <a:p>
            <a:pPr>
              <a:defRPr/>
            </a:pPr>
            <a:r>
              <a:rPr lang="en-CA" dirty="0" err="1"/>
              <a:t>Tranks</a:t>
            </a:r>
            <a:endParaRPr lang="en-US" dirty="0"/>
          </a:p>
          <a:p>
            <a:pPr>
              <a:defRPr/>
            </a:pPr>
            <a:r>
              <a:rPr lang="en-CA" dirty="0"/>
              <a:t>Yellows</a:t>
            </a:r>
            <a:endParaRPr lang="en-US" dirty="0"/>
          </a:p>
          <a:p>
            <a:pPr>
              <a:defRPr/>
            </a:pPr>
            <a:r>
              <a:rPr lang="en-CA" dirty="0"/>
              <a:t>Yellow Jackets 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Opiod</a:t>
            </a:r>
            <a:r>
              <a:rPr lang="en-US" dirty="0"/>
              <a:t> effects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Feelings of euphoria</a:t>
            </a:r>
            <a:endParaRPr lang="en-US" dirty="0"/>
          </a:p>
          <a:p>
            <a:pPr>
              <a:defRPr/>
            </a:pPr>
            <a:r>
              <a:rPr lang="en-CA" dirty="0"/>
              <a:t>Pain relief</a:t>
            </a:r>
            <a:endParaRPr lang="en-US" dirty="0"/>
          </a:p>
          <a:p>
            <a:pPr>
              <a:defRPr/>
            </a:pPr>
            <a:r>
              <a:rPr lang="en-CA" dirty="0"/>
              <a:t>Drowsiness</a:t>
            </a:r>
            <a:endParaRPr lang="en-US" dirty="0"/>
          </a:p>
          <a:p>
            <a:pPr>
              <a:defRPr/>
            </a:pPr>
            <a:r>
              <a:rPr lang="en-CA" dirty="0"/>
              <a:t>Sedation</a:t>
            </a:r>
            <a:endParaRPr lang="en-US" dirty="0"/>
          </a:p>
          <a:p>
            <a:pPr>
              <a:defRPr/>
            </a:pPr>
            <a:r>
              <a:rPr lang="en-CA" dirty="0"/>
              <a:t>Lethargy</a:t>
            </a:r>
            <a:endParaRPr lang="en-US" dirty="0"/>
          </a:p>
          <a:p>
            <a:pPr>
              <a:defRPr/>
            </a:pPr>
            <a:r>
              <a:rPr lang="en-CA" dirty="0"/>
              <a:t>Paranoia</a:t>
            </a:r>
          </a:p>
          <a:p>
            <a:pPr>
              <a:defRPr/>
            </a:pPr>
            <a:r>
              <a:rPr lang="en-CA" dirty="0"/>
              <a:t>Nausea</a:t>
            </a:r>
          </a:p>
          <a:p>
            <a:pPr>
              <a:defRPr/>
            </a:pPr>
            <a:r>
              <a:rPr lang="en-CA" dirty="0"/>
              <a:t>Confusion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Constipation</a:t>
            </a:r>
            <a:endParaRPr lang="en-US" dirty="0"/>
          </a:p>
          <a:p>
            <a:pPr>
              <a:defRPr/>
            </a:pPr>
            <a:r>
              <a:rPr lang="en-CA" dirty="0"/>
              <a:t>Shifting or dramatically changing moods</a:t>
            </a:r>
            <a:endParaRPr lang="en-US" dirty="0"/>
          </a:p>
          <a:p>
            <a:pPr>
              <a:defRPr/>
            </a:pPr>
            <a:r>
              <a:rPr lang="en-CA" dirty="0"/>
              <a:t>Social withdrawal/isolation</a:t>
            </a:r>
            <a:endParaRPr lang="en-US" dirty="0"/>
          </a:p>
          <a:p>
            <a:pPr>
              <a:defRPr/>
            </a:pPr>
            <a:r>
              <a:rPr lang="en-CA" dirty="0"/>
              <a:t>Depressed breathing </a:t>
            </a:r>
          </a:p>
          <a:p>
            <a:pPr>
              <a:defRPr/>
            </a:pPr>
            <a:r>
              <a:rPr lang="en-CA" dirty="0"/>
              <a:t>pinprick or pinpoint pupils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Central Nervous System Depressant effects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Slow brain function</a:t>
            </a:r>
            <a:endParaRPr lang="en-US" dirty="0"/>
          </a:p>
          <a:p>
            <a:pPr>
              <a:defRPr/>
            </a:pPr>
            <a:r>
              <a:rPr lang="en-CA" dirty="0"/>
              <a:t>Slowed pulse and breathing</a:t>
            </a:r>
            <a:endParaRPr lang="en-US" dirty="0"/>
          </a:p>
          <a:p>
            <a:pPr>
              <a:defRPr/>
            </a:pPr>
            <a:r>
              <a:rPr lang="en-CA" dirty="0"/>
              <a:t>Lowered blood pressure</a:t>
            </a:r>
            <a:endParaRPr lang="en-US" dirty="0"/>
          </a:p>
          <a:p>
            <a:pPr>
              <a:defRPr/>
            </a:pPr>
            <a:r>
              <a:rPr lang="en-CA" dirty="0"/>
              <a:t>Poor concentration</a:t>
            </a:r>
            <a:endParaRPr lang="en-US" dirty="0"/>
          </a:p>
          <a:p>
            <a:pPr>
              <a:defRPr/>
            </a:pPr>
            <a:r>
              <a:rPr lang="en-CA" dirty="0"/>
              <a:t>Confusion</a:t>
            </a:r>
            <a:endParaRPr lang="en-US" dirty="0"/>
          </a:p>
          <a:p>
            <a:pPr>
              <a:defRPr/>
            </a:pPr>
            <a:r>
              <a:rPr lang="en-CA" dirty="0"/>
              <a:t>Fatigue</a:t>
            </a:r>
          </a:p>
          <a:p>
            <a:pPr>
              <a:defRPr/>
            </a:pPr>
            <a:r>
              <a:rPr lang="en-CA" dirty="0"/>
              <a:t>Dizziness</a:t>
            </a:r>
            <a:endParaRPr lang="en-US" dirty="0"/>
          </a:p>
          <a:p>
            <a:pPr>
              <a:defRPr/>
            </a:pPr>
            <a:r>
              <a:rPr lang="en-CA" dirty="0"/>
              <a:t>Slurred speech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Fever</a:t>
            </a:r>
            <a:endParaRPr lang="en-US" dirty="0"/>
          </a:p>
          <a:p>
            <a:pPr>
              <a:defRPr/>
            </a:pPr>
            <a:r>
              <a:rPr lang="en-CA" dirty="0"/>
              <a:t>Sluggishness</a:t>
            </a:r>
            <a:endParaRPr lang="en-US" dirty="0"/>
          </a:p>
          <a:p>
            <a:pPr>
              <a:defRPr/>
            </a:pPr>
            <a:r>
              <a:rPr lang="en-CA" dirty="0"/>
              <a:t>Visual disturbances</a:t>
            </a:r>
            <a:endParaRPr lang="en-US" dirty="0"/>
          </a:p>
          <a:p>
            <a:pPr>
              <a:defRPr/>
            </a:pPr>
            <a:r>
              <a:rPr lang="en-CA" dirty="0"/>
              <a:t>Dilated pupils</a:t>
            </a:r>
            <a:endParaRPr lang="en-US" dirty="0"/>
          </a:p>
          <a:p>
            <a:pPr>
              <a:defRPr/>
            </a:pPr>
            <a:r>
              <a:rPr lang="en-CA" dirty="0"/>
              <a:t>Disorientation, lack of coordination</a:t>
            </a:r>
            <a:endParaRPr lang="en-US" dirty="0"/>
          </a:p>
          <a:p>
            <a:pPr>
              <a:defRPr/>
            </a:pPr>
            <a:r>
              <a:rPr lang="en-CA" dirty="0"/>
              <a:t>Depression</a:t>
            </a:r>
            <a:endParaRPr lang="en-US" dirty="0"/>
          </a:p>
          <a:p>
            <a:pPr>
              <a:defRPr/>
            </a:pPr>
            <a:r>
              <a:rPr lang="en-CA" dirty="0"/>
              <a:t>Difficulty urinating</a:t>
            </a:r>
            <a:endParaRPr lang="en-US" dirty="0"/>
          </a:p>
          <a:p>
            <a:pPr>
              <a:defRPr/>
            </a:pPr>
            <a:r>
              <a:rPr lang="en-CA" dirty="0"/>
              <a:t>Addiction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Stimulant Effects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anxiety</a:t>
            </a:r>
            <a:endParaRPr lang="en-US" dirty="0"/>
          </a:p>
          <a:p>
            <a:pPr>
              <a:defRPr/>
            </a:pPr>
            <a:r>
              <a:rPr lang="en-CA" dirty="0"/>
              <a:t>paranoia</a:t>
            </a:r>
            <a:endParaRPr lang="en-US" dirty="0"/>
          </a:p>
          <a:p>
            <a:pPr>
              <a:defRPr/>
            </a:pPr>
            <a:r>
              <a:rPr lang="en-CA" dirty="0"/>
              <a:t>dangerously high body temperatures</a:t>
            </a:r>
            <a:endParaRPr lang="en-US" dirty="0"/>
          </a:p>
          <a:p>
            <a:pPr>
              <a:defRPr/>
            </a:pPr>
            <a:r>
              <a:rPr lang="en-CA" dirty="0"/>
              <a:t>irregular heartbeat</a:t>
            </a:r>
            <a:endParaRPr lang="en-US" dirty="0"/>
          </a:p>
          <a:p>
            <a:pPr>
              <a:defRPr/>
            </a:pPr>
            <a:r>
              <a:rPr lang="en-CA" dirty="0"/>
              <a:t>seizures.</a:t>
            </a: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hostility</a:t>
            </a:r>
            <a:endParaRPr lang="en-US" dirty="0"/>
          </a:p>
          <a:p>
            <a:pPr>
              <a:defRPr/>
            </a:pPr>
            <a:r>
              <a:rPr lang="en-CA" dirty="0"/>
              <a:t>exhaustion, </a:t>
            </a:r>
            <a:endParaRPr lang="en-US" dirty="0"/>
          </a:p>
          <a:p>
            <a:pPr>
              <a:defRPr/>
            </a:pPr>
            <a:r>
              <a:rPr lang="en-CA" dirty="0"/>
              <a:t>apathy </a:t>
            </a:r>
            <a:endParaRPr lang="en-US" dirty="0"/>
          </a:p>
          <a:p>
            <a:pPr>
              <a:defRPr/>
            </a:pPr>
            <a:r>
              <a:rPr lang="en-CA" dirty="0"/>
              <a:t>depression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Marijuana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sz="2800" dirty="0"/>
              <a:t>Most common substance abused in the world.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 dirty="0"/>
              <a:t>Responsible for about 17 percent (322,000) of all admissions to treatment facilities in the United States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 dirty="0"/>
              <a:t>Starting marijuana by age 14 is common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 dirty="0"/>
              <a:t>Roughly 7,800 new users per day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 dirty="0"/>
              <a:t>Daily use of marijuana increased from 5.1 million persons in 2007 to 8.1 million persons in 2013.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 dirty="0"/>
              <a:t>Roughly 1 of 16 high school seniors smoke marijuana daily.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Marijuana (Cannabis Sativa) 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brown or gray mixture of dried, shredded leaves, stems, seeds and flowers.</a:t>
            </a:r>
            <a:r>
              <a:rPr lang="en-US"/>
              <a:t> </a:t>
            </a:r>
          </a:p>
        </p:txBody>
      </p:sp>
      <p:pic>
        <p:nvPicPr>
          <p:cNvPr id="19460" name="Picture 4" descr="mariuana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971800"/>
            <a:ext cx="161448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marijuana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124200"/>
            <a:ext cx="173831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8" descr="marijuana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3302000"/>
            <a:ext cx="20764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List of Marijuana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In your group </a:t>
            </a:r>
          </a:p>
          <a:p>
            <a:pPr>
              <a:defRPr/>
            </a:pPr>
            <a:r>
              <a:rPr lang="en-CA" dirty="0"/>
              <a:t>List common names for marijuana</a:t>
            </a:r>
          </a:p>
          <a:p>
            <a:pPr>
              <a:defRPr/>
            </a:pPr>
            <a:r>
              <a:rPr lang="en-CA" dirty="0"/>
              <a:t>Record your answers on easel pad </a:t>
            </a:r>
          </a:p>
          <a:p>
            <a:pPr>
              <a:defRPr/>
            </a:pPr>
            <a:r>
              <a:rPr lang="en-CA" dirty="0"/>
              <a:t>select a spokesperson </a:t>
            </a:r>
          </a:p>
          <a:p>
            <a:pPr>
              <a:defRPr/>
            </a:pPr>
            <a:r>
              <a:rPr lang="en-CA" dirty="0"/>
              <a:t>You have 5 minutes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National Survey on Drug Use and Health  (NSDUH)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 24.6 million Americans 12 or older used an illicit drug in past month</a:t>
            </a:r>
            <a:endParaRPr lang="en-US" dirty="0"/>
          </a:p>
          <a:p>
            <a:pPr>
              <a:defRPr/>
            </a:pPr>
            <a:r>
              <a:rPr lang="en-CA" dirty="0"/>
              <a:t>19.8 million current marijuana users</a:t>
            </a:r>
            <a:endParaRPr lang="en-US" dirty="0"/>
          </a:p>
          <a:p>
            <a:pPr>
              <a:defRPr/>
            </a:pPr>
            <a:r>
              <a:rPr lang="en-CA" dirty="0"/>
              <a:t> 6.5 million 12 or older had used prescription drugs without prescription</a:t>
            </a:r>
            <a:endParaRPr lang="en-US" dirty="0"/>
          </a:p>
          <a:p>
            <a:pPr>
              <a:defRPr/>
            </a:pPr>
            <a:r>
              <a:rPr lang="en-CA" dirty="0"/>
              <a:t>1.3 million used hallucinogens in  past month.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Marijuana street names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weed, </a:t>
            </a:r>
          </a:p>
          <a:p>
            <a:pPr eaLnBrk="1" hangingPunct="1">
              <a:defRPr/>
            </a:pPr>
            <a:r>
              <a:rPr lang="en-CA"/>
              <a:t>pot, </a:t>
            </a:r>
          </a:p>
          <a:p>
            <a:pPr eaLnBrk="1" hangingPunct="1">
              <a:defRPr/>
            </a:pPr>
            <a:r>
              <a:rPr lang="en-CA"/>
              <a:t>herb, </a:t>
            </a:r>
          </a:p>
          <a:p>
            <a:pPr eaLnBrk="1" hangingPunct="1">
              <a:defRPr/>
            </a:pPr>
            <a:r>
              <a:rPr lang="en-CA"/>
              <a:t>bud, </a:t>
            </a:r>
          </a:p>
          <a:p>
            <a:pPr eaLnBrk="1" hangingPunct="1">
              <a:defRPr/>
            </a:pPr>
            <a:r>
              <a:rPr lang="en-CA"/>
              <a:t>dope, </a:t>
            </a:r>
          </a:p>
          <a:p>
            <a:pPr eaLnBrk="1" hangingPunct="1">
              <a:defRPr/>
            </a:pPr>
            <a:r>
              <a:rPr lang="en-CA"/>
              <a:t>spliff, </a:t>
            </a:r>
          </a:p>
          <a:p>
            <a:pPr eaLnBrk="1" hangingPunct="1">
              <a:defRPr/>
            </a:pPr>
            <a:r>
              <a:rPr lang="en-CA"/>
              <a:t>reefer, </a:t>
            </a:r>
          </a:p>
          <a:p>
            <a:pPr eaLnBrk="1" hangingPunct="1">
              <a:defRPr/>
            </a:pPr>
            <a:r>
              <a:rPr lang="en-CA"/>
              <a:t>grass, </a:t>
            </a:r>
          </a:p>
          <a:p>
            <a:pPr eaLnBrk="1" hangingPunct="1">
              <a:defRPr/>
            </a:pPr>
            <a:endParaRPr lang="en-CA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ganja, </a:t>
            </a:r>
          </a:p>
          <a:p>
            <a:pPr eaLnBrk="1" hangingPunct="1">
              <a:defRPr/>
            </a:pPr>
            <a:r>
              <a:rPr lang="en-CA"/>
              <a:t>420, </a:t>
            </a:r>
          </a:p>
          <a:p>
            <a:pPr eaLnBrk="1" hangingPunct="1">
              <a:defRPr/>
            </a:pPr>
            <a:r>
              <a:rPr lang="en-CA"/>
              <a:t>chronic, </a:t>
            </a:r>
          </a:p>
          <a:p>
            <a:pPr eaLnBrk="1" hangingPunct="1">
              <a:defRPr/>
            </a:pPr>
            <a:r>
              <a:rPr lang="en-CA"/>
              <a:t>Mary Jane, </a:t>
            </a:r>
          </a:p>
          <a:p>
            <a:pPr eaLnBrk="1" hangingPunct="1">
              <a:defRPr/>
            </a:pPr>
            <a:r>
              <a:rPr lang="en-CA"/>
              <a:t>gangster, </a:t>
            </a:r>
          </a:p>
          <a:p>
            <a:pPr eaLnBrk="1" hangingPunct="1">
              <a:defRPr/>
            </a:pPr>
            <a:r>
              <a:rPr lang="en-CA"/>
              <a:t>boom, </a:t>
            </a:r>
          </a:p>
          <a:p>
            <a:pPr eaLnBrk="1" hangingPunct="1">
              <a:defRPr/>
            </a:pPr>
            <a:r>
              <a:rPr lang="en-CA"/>
              <a:t>skunk. </a:t>
            </a: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/>
      <p:bldP spid="1229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Marijuana methods of use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defRPr/>
            </a:pPr>
            <a:r>
              <a:rPr lang="en-US" dirty="0"/>
              <a:t>Mix in food (</a:t>
            </a:r>
            <a:r>
              <a:rPr lang="en-US" i="1" dirty="0"/>
              <a:t>edibles</a:t>
            </a:r>
            <a:r>
              <a:rPr lang="en-US" dirty="0"/>
              <a:t>), such as brownies, cookies, or candy</a:t>
            </a:r>
          </a:p>
          <a:p>
            <a:pPr>
              <a:defRPr/>
            </a:pPr>
            <a:r>
              <a:rPr lang="en-US" dirty="0"/>
              <a:t>brew as a tea. </a:t>
            </a:r>
          </a:p>
          <a:p>
            <a:pPr>
              <a:defRPr/>
            </a:pPr>
            <a:r>
              <a:rPr lang="en-US" dirty="0"/>
              <a:t>smoking THC-rich resins (dabbing)</a:t>
            </a:r>
          </a:p>
          <a:p>
            <a:pPr>
              <a:defRPr/>
            </a:pPr>
            <a:r>
              <a:rPr lang="en-US" dirty="0"/>
              <a:t>Using THC extracts including</a:t>
            </a:r>
          </a:p>
          <a:p>
            <a:pPr lvl="1">
              <a:defRPr/>
            </a:pPr>
            <a:r>
              <a:rPr lang="en-US" i="1" dirty="0"/>
              <a:t>hash oil</a:t>
            </a:r>
            <a:r>
              <a:rPr lang="en-US" dirty="0"/>
              <a:t> or </a:t>
            </a:r>
            <a:r>
              <a:rPr lang="en-US" i="1" dirty="0"/>
              <a:t>honey oil</a:t>
            </a:r>
            <a:r>
              <a:rPr lang="en-US" dirty="0"/>
              <a:t>—a gooey liquid</a:t>
            </a:r>
          </a:p>
          <a:p>
            <a:pPr lvl="1">
              <a:defRPr/>
            </a:pPr>
            <a:r>
              <a:rPr lang="en-US" i="1" dirty="0"/>
              <a:t>wax</a:t>
            </a:r>
            <a:r>
              <a:rPr lang="en-US" dirty="0"/>
              <a:t> or </a:t>
            </a:r>
            <a:r>
              <a:rPr lang="en-US" i="1" dirty="0" err="1"/>
              <a:t>budder</a:t>
            </a:r>
            <a:r>
              <a:rPr lang="en-US" dirty="0"/>
              <a:t>—a soft solid with a texture like lip balm</a:t>
            </a:r>
          </a:p>
          <a:p>
            <a:pPr lvl="1">
              <a:defRPr/>
            </a:pPr>
            <a:r>
              <a:rPr lang="en-US" i="1" dirty="0"/>
              <a:t>shatter</a:t>
            </a:r>
            <a:r>
              <a:rPr lang="en-US" dirty="0"/>
              <a:t>—a hard, amber-colored solid</a:t>
            </a:r>
          </a:p>
          <a:p>
            <a:pPr>
              <a:defRPr/>
            </a:pPr>
            <a:r>
              <a:rPr lang="en-US" dirty="0"/>
              <a:t>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Marijuana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problems with memory a </a:t>
            </a:r>
            <a:endParaRPr lang="en-US" dirty="0"/>
          </a:p>
          <a:p>
            <a:pPr>
              <a:defRPr/>
            </a:pPr>
            <a:r>
              <a:rPr lang="en-CA" dirty="0"/>
              <a:t>distorted perception </a:t>
            </a:r>
            <a:endParaRPr lang="en-US" dirty="0"/>
          </a:p>
          <a:p>
            <a:pPr>
              <a:defRPr/>
            </a:pPr>
            <a:r>
              <a:rPr lang="en-CA" dirty="0"/>
              <a:t>difficulty thinking/ problem solving; </a:t>
            </a:r>
            <a:endParaRPr lang="en-US" dirty="0"/>
          </a:p>
          <a:p>
            <a:pPr>
              <a:defRPr/>
            </a:pPr>
            <a:r>
              <a:rPr lang="en-CA" dirty="0"/>
              <a:t>loss of coordination </a:t>
            </a:r>
            <a:endParaRPr lang="en-US" dirty="0"/>
          </a:p>
          <a:p>
            <a:pPr>
              <a:defRPr/>
            </a:pPr>
            <a:r>
              <a:rPr lang="en-CA" dirty="0"/>
              <a:t>increased heart rate, </a:t>
            </a:r>
            <a:endParaRPr lang="en-US" dirty="0"/>
          </a:p>
          <a:p>
            <a:pPr>
              <a:defRPr/>
            </a:pPr>
            <a:r>
              <a:rPr lang="en-CA" dirty="0"/>
              <a:t>anxiety, </a:t>
            </a:r>
            <a:endParaRPr lang="en-US" dirty="0"/>
          </a:p>
          <a:p>
            <a:pPr>
              <a:defRPr/>
            </a:pPr>
            <a:r>
              <a:rPr lang="en-CA" dirty="0"/>
              <a:t>bloodshot eyes, </a:t>
            </a:r>
            <a:endParaRPr lang="en-US" dirty="0"/>
          </a:p>
          <a:p>
            <a:pPr>
              <a:defRPr/>
            </a:pPr>
            <a:r>
              <a:rPr lang="en-CA" dirty="0"/>
              <a:t>dry mouth.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/>
          <a:p>
            <a:pPr>
              <a:defRPr/>
            </a:pPr>
            <a:r>
              <a:rPr lang="en-CA" dirty="0"/>
              <a:t>Panic attacks, </a:t>
            </a:r>
            <a:endParaRPr lang="en-US" dirty="0"/>
          </a:p>
          <a:p>
            <a:pPr>
              <a:defRPr/>
            </a:pPr>
            <a:r>
              <a:rPr lang="en-CA" dirty="0"/>
              <a:t>paranoia and psychosis</a:t>
            </a:r>
          </a:p>
          <a:p>
            <a:pPr>
              <a:defRPr/>
            </a:pPr>
            <a:r>
              <a:rPr lang="en-CA" dirty="0"/>
              <a:t>hallucinations</a:t>
            </a:r>
            <a:endParaRPr lang="en-US" dirty="0"/>
          </a:p>
          <a:p>
            <a:pPr>
              <a:defRPr/>
            </a:pPr>
            <a:r>
              <a:rPr lang="en-CA" dirty="0"/>
              <a:t>Loss of sense of personal identity</a:t>
            </a:r>
            <a:endParaRPr lang="en-US" dirty="0"/>
          </a:p>
          <a:p>
            <a:pPr>
              <a:defRPr/>
            </a:pPr>
            <a:r>
              <a:rPr lang="en-CA" dirty="0"/>
              <a:t>Lowered reaction time </a:t>
            </a:r>
            <a:endParaRPr lang="en-US" dirty="0"/>
          </a:p>
          <a:p>
            <a:pPr>
              <a:defRPr/>
            </a:pPr>
            <a:r>
              <a:rPr lang="en-CA" dirty="0"/>
              <a:t>Sexual problems (for males)</a:t>
            </a:r>
            <a:endParaRPr lang="en-US" dirty="0"/>
          </a:p>
          <a:p>
            <a:pPr>
              <a:defRPr/>
            </a:pPr>
            <a:r>
              <a:rPr lang="en-CA" dirty="0"/>
              <a:t>likely to contract STD (for females) 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HASHISH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Similar to marijuana</a:t>
            </a:r>
          </a:p>
          <a:p>
            <a:pPr eaLnBrk="1" hangingPunct="1">
              <a:defRPr/>
            </a:pPr>
            <a:r>
              <a:rPr lang="en-CA"/>
              <a:t>produced from the same plant.</a:t>
            </a:r>
          </a:p>
          <a:p>
            <a:pPr eaLnBrk="1" hangingPunct="1">
              <a:defRPr/>
            </a:pPr>
            <a:r>
              <a:rPr lang="en-CA"/>
              <a:t>Smoked in a joint with tobacco or marijuana. </a:t>
            </a:r>
          </a:p>
          <a:p>
            <a:pPr eaLnBrk="1" hangingPunct="1">
              <a:defRPr/>
            </a:pPr>
            <a:r>
              <a:rPr lang="en-CA"/>
              <a:t>Smoked in a pipe or bong (water pipe)</a:t>
            </a:r>
          </a:p>
          <a:p>
            <a:pPr eaLnBrk="1" hangingPunct="1">
              <a:defRPr/>
            </a:pPr>
            <a:r>
              <a:rPr lang="en-CA"/>
              <a:t>Baked into food.  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HASHISH</a:t>
            </a:r>
          </a:p>
        </p:txBody>
      </p:sp>
      <p:pic>
        <p:nvPicPr>
          <p:cNvPr id="25603" name="Picture 4" descr="180px-Purple_Kush_Hashish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1981200"/>
            <a:ext cx="2514600" cy="2457450"/>
          </a:xfrm>
          <a:noFill/>
        </p:spPr>
      </p:pic>
      <p:pic>
        <p:nvPicPr>
          <p:cNvPr id="25604" name="Picture 5" descr="180px-American_medical_hashish(10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981200"/>
            <a:ext cx="233521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6" descr="220px-Hash_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981200"/>
            <a:ext cx="27432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533400" y="49530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200">
                <a:latin typeface="Arial" charset="0"/>
              </a:rPr>
              <a:t>most commonly light to dark brown sometimes green, yellow, black or red</a:t>
            </a:r>
            <a:endParaRPr lang="en-US" sz="320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Hashish Effects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Happy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Relaxed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Feeling silly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Hallucinations may include strange colors or patterns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Paranoia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Problems with memory and learning;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Distorted perception  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Loss of coordination and motor skills;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Increased heart rate,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Anxiety,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Bloodshot eyes,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Dry mouth.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Impaired Reaction time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Panic attacks</a:t>
            </a:r>
            <a:endParaRPr lang="en-US" sz="2400"/>
          </a:p>
          <a:p>
            <a:pPr eaLnBrk="1" hangingPunct="1">
              <a:lnSpc>
                <a:spcPct val="90000"/>
              </a:lnSpc>
              <a:defRPr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COCAINE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CA"/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CA"/>
              <a:t>Highly addictive central nervous system stimulant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CA"/>
              <a:t>Snorted, injected, or smoked. 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CA"/>
              <a:t>Street names:</a:t>
            </a:r>
            <a:endParaRPr lang="en-US"/>
          </a:p>
          <a:p>
            <a:pPr lvl="1" eaLnBrk="1" hangingPunct="1">
              <a:defRPr/>
            </a:pPr>
            <a:r>
              <a:rPr lang="en-CA"/>
              <a:t>Coke </a:t>
            </a:r>
            <a:endParaRPr lang="en-US"/>
          </a:p>
          <a:p>
            <a:pPr lvl="1" eaLnBrk="1" hangingPunct="1">
              <a:defRPr/>
            </a:pPr>
            <a:r>
              <a:rPr lang="en-CA"/>
              <a:t>Snow </a:t>
            </a:r>
            <a:endParaRPr lang="en-US"/>
          </a:p>
          <a:p>
            <a:pPr lvl="1" eaLnBrk="1" hangingPunct="1">
              <a:defRPr/>
            </a:pPr>
            <a:r>
              <a:rPr lang="en-CA"/>
              <a:t>Flake </a:t>
            </a:r>
            <a:endParaRPr lang="en-US"/>
          </a:p>
          <a:p>
            <a:pPr lvl="1" eaLnBrk="1" hangingPunct="1">
              <a:defRPr/>
            </a:pPr>
            <a:r>
              <a:rPr lang="en-CA"/>
              <a:t>Blow</a:t>
            </a:r>
            <a:endParaRPr lang="en-US"/>
          </a:p>
          <a:p>
            <a:pPr eaLnBrk="1" hangingPunct="1">
              <a:buClr>
                <a:schemeClr val="tx1"/>
              </a:buClr>
              <a:buFont typeface="Symbol" pitchFamily="18" charset="2"/>
              <a:buChar char=""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COCAINE</a:t>
            </a:r>
          </a:p>
        </p:txBody>
      </p:sp>
      <p:pic>
        <p:nvPicPr>
          <p:cNvPr id="28675" name="Picture 4" descr="cocaine_ba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600200"/>
            <a:ext cx="3116263" cy="3429000"/>
          </a:xfrm>
          <a:noFill/>
        </p:spPr>
      </p:pic>
      <p:pic>
        <p:nvPicPr>
          <p:cNvPr id="28676" name="Picture 5" descr="cocain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600200"/>
            <a:ext cx="3009900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1219200" y="5257800"/>
            <a:ext cx="6996113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CA" sz="3200">
                <a:latin typeface="Arial" charset="0"/>
              </a:rPr>
              <a:t>A</a:t>
            </a:r>
            <a:r>
              <a:rPr lang="en-US" sz="3200">
                <a:latin typeface="Arial" charset="0"/>
              </a:rPr>
              <a:t>ppears as a white crystalline powder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4000"/>
              <a:t>Cocaine Effects </a:t>
            </a:r>
            <a:br>
              <a:rPr lang="en-US" sz="4000"/>
            </a:br>
            <a:endParaRPr lang="en-US" sz="40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sz="2800"/>
              <a:t>Euphoria </a:t>
            </a:r>
            <a:endParaRPr lang="en-US" sz="280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Increased Energy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/>
              <a:t>Increased body temperature</a:t>
            </a:r>
            <a:endParaRPr lang="en-US" sz="2800"/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/>
              <a:t>High blood pressure</a:t>
            </a:r>
            <a:endParaRPr lang="en-US" sz="2800"/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/>
              <a:t>Increased heart rate</a:t>
            </a:r>
            <a:endParaRPr lang="en-US" sz="2800"/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/>
              <a:t>Grinding of teeth</a:t>
            </a:r>
            <a:endParaRPr lang="en-US" sz="2800"/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/>
              <a:t>Excessive movement</a:t>
            </a:r>
            <a:endParaRPr lang="en-US" sz="2800"/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/>
              <a:t>Agitation</a:t>
            </a:r>
            <a:endParaRPr lang="en-US" sz="2800"/>
          </a:p>
          <a:p>
            <a:pPr eaLnBrk="1" hangingPunct="1">
              <a:lnSpc>
                <a:spcPct val="90000"/>
              </a:lnSpc>
              <a:defRPr/>
            </a:pPr>
            <a:r>
              <a:rPr lang="en-CA" sz="2800"/>
              <a:t>Nose Bleed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Crack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Cocaine processed with baking soda or ammonia</a:t>
            </a:r>
          </a:p>
          <a:p>
            <a:pPr eaLnBrk="1" hangingPunct="1">
              <a:defRPr/>
            </a:pPr>
            <a:r>
              <a:rPr lang="en-CA"/>
              <a:t>Transformed into more potent "rock" form which can be smoked. </a:t>
            </a:r>
          </a:p>
          <a:p>
            <a:pPr eaLnBrk="1" hangingPunct="1">
              <a:defRPr/>
            </a:pPr>
            <a:r>
              <a:rPr lang="en-CA"/>
              <a:t>Name refers to the crackling sound heard when heated and smoked. </a:t>
            </a:r>
          </a:p>
          <a:p>
            <a:pPr eaLnBrk="1" hangingPunct="1">
              <a:defRPr/>
            </a:pPr>
            <a:r>
              <a:rPr lang="en-CA"/>
              <a:t>Highly addictive</a:t>
            </a:r>
          </a:p>
          <a:p>
            <a:pPr eaLnBrk="1" hangingPunct="1">
              <a:defRPr/>
            </a:pPr>
            <a:r>
              <a:rPr lang="en-CA"/>
              <a:t>Inexpensive to produce and buy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National Survey on Drug Use and Health  (NSDUH)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Cocaine users 12 or older was 1.5 million. </a:t>
            </a:r>
            <a:endParaRPr lang="en-US" dirty="0"/>
          </a:p>
          <a:p>
            <a:pPr>
              <a:defRPr/>
            </a:pPr>
            <a:r>
              <a:rPr lang="en-CA" dirty="0"/>
              <a:t>595,000 current methamphetamine users</a:t>
            </a:r>
            <a:endParaRPr lang="en-US" dirty="0"/>
          </a:p>
          <a:p>
            <a:pPr>
              <a:defRPr/>
            </a:pPr>
            <a:r>
              <a:rPr lang="en-CA" dirty="0"/>
              <a:t>Drug use highest among people in late teens and twenties  </a:t>
            </a:r>
          </a:p>
          <a:p>
            <a:pPr>
              <a:defRPr/>
            </a:pPr>
            <a:r>
              <a:rPr lang="en-CA" dirty="0"/>
              <a:t>22.6 percent of 18- to 20-year-olds reported using an illicit drug in the past month.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Crack</a:t>
            </a:r>
          </a:p>
        </p:txBody>
      </p:sp>
      <p:pic>
        <p:nvPicPr>
          <p:cNvPr id="31747" name="Picture 4" descr="crack cocain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828800"/>
            <a:ext cx="2514600" cy="2514600"/>
          </a:xfrm>
          <a:noFill/>
        </p:spPr>
      </p:pic>
      <p:pic>
        <p:nvPicPr>
          <p:cNvPr id="31748" name="Picture 5" descr="crack coca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90500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1981200" y="5029200"/>
            <a:ext cx="59594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CA" sz="3200">
                <a:latin typeface="Arial" charset="0"/>
              </a:rPr>
              <a:t>Appears as yellowish-white rock</a:t>
            </a:r>
            <a:endParaRPr lang="en-US" sz="3200">
              <a:latin typeface="Arial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7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Crack Street Names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Rock</a:t>
            </a:r>
            <a:endParaRPr lang="en-US"/>
          </a:p>
          <a:p>
            <a:pPr eaLnBrk="1" hangingPunct="1">
              <a:defRPr/>
            </a:pPr>
            <a:r>
              <a:rPr lang="en-CA"/>
              <a:t>Hard Rock</a:t>
            </a:r>
            <a:endParaRPr lang="en-US"/>
          </a:p>
          <a:p>
            <a:pPr eaLnBrk="1" hangingPunct="1">
              <a:defRPr/>
            </a:pPr>
            <a:r>
              <a:rPr lang="en-CA"/>
              <a:t>Base</a:t>
            </a:r>
            <a:endParaRPr lang="en-US"/>
          </a:p>
          <a:p>
            <a:pPr eaLnBrk="1" hangingPunct="1">
              <a:defRPr/>
            </a:pPr>
            <a:r>
              <a:rPr lang="en-CA"/>
              <a:t>Kryptonite</a:t>
            </a:r>
            <a:endParaRPr lang="en-US"/>
          </a:p>
          <a:p>
            <a:pPr eaLnBrk="1" hangingPunct="1">
              <a:defRPr/>
            </a:pPr>
            <a:r>
              <a:rPr lang="en-CA"/>
              <a:t>Sugar Block</a:t>
            </a:r>
            <a:endParaRPr lang="en-US"/>
          </a:p>
          <a:p>
            <a:pPr eaLnBrk="1" hangingPunct="1">
              <a:defRPr/>
            </a:pPr>
            <a:r>
              <a:rPr lang="en-CA"/>
              <a:t>Apple Jacks </a:t>
            </a: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Methods of Use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smoked through a glass hand pipe or water pipe. </a:t>
            </a:r>
          </a:p>
          <a:p>
            <a:pPr eaLnBrk="1" hangingPunct="1">
              <a:defRPr/>
            </a:pPr>
            <a:r>
              <a:rPr lang="en-CA"/>
              <a:t>Reports of drug being injected or even snorted</a:t>
            </a:r>
          </a:p>
          <a:p>
            <a:pPr eaLnBrk="1" hangingPunct="1">
              <a:defRPr/>
            </a:pPr>
            <a:r>
              <a:rPr lang="en-CA"/>
              <a:t>Some users combine crack cocaine with heroin, marijuana, and other types of drugs in order to create different, more intense effects.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“Crack” Effects 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Increased blood pressure and heart rate </a:t>
            </a:r>
          </a:p>
          <a:p>
            <a:pPr eaLnBrk="1" hangingPunct="1">
              <a:defRPr/>
            </a:pPr>
            <a:r>
              <a:rPr lang="en-CA"/>
              <a:t>Constricted peripheral blood vessels  </a:t>
            </a:r>
          </a:p>
          <a:p>
            <a:pPr eaLnBrk="1" hangingPunct="1">
              <a:defRPr/>
            </a:pPr>
            <a:r>
              <a:rPr lang="en-CA"/>
              <a:t>Rapid breathing </a:t>
            </a:r>
          </a:p>
          <a:p>
            <a:pPr eaLnBrk="1" hangingPunct="1">
              <a:defRPr/>
            </a:pPr>
            <a:r>
              <a:rPr lang="en-CA"/>
              <a:t>Dilated pupils</a:t>
            </a:r>
          </a:p>
          <a:p>
            <a:pPr eaLnBrk="1" hangingPunct="1">
              <a:defRPr/>
            </a:pPr>
            <a:r>
              <a:rPr lang="en-CA"/>
              <a:t>Hyper-stimulation </a:t>
            </a:r>
          </a:p>
          <a:p>
            <a:pPr eaLnBrk="1" hangingPunct="1">
              <a:defRPr/>
            </a:pPr>
            <a:endParaRPr lang="en-CA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Intense euphoria</a:t>
            </a:r>
          </a:p>
          <a:p>
            <a:pPr eaLnBrk="1" hangingPunct="1">
              <a:defRPr/>
            </a:pPr>
            <a:r>
              <a:rPr lang="en-CA"/>
              <a:t>Decreased appetite </a:t>
            </a:r>
          </a:p>
          <a:p>
            <a:pPr eaLnBrk="1" hangingPunct="1">
              <a:defRPr/>
            </a:pPr>
            <a:r>
              <a:rPr lang="en-CA"/>
              <a:t>Anxiety and paranoia </a:t>
            </a:r>
          </a:p>
          <a:p>
            <a:pPr eaLnBrk="1" hangingPunct="1">
              <a:defRPr/>
            </a:pPr>
            <a:r>
              <a:rPr lang="en-CA"/>
              <a:t>Aggressive behavior </a:t>
            </a:r>
          </a:p>
          <a:p>
            <a:pPr eaLnBrk="1" hangingPunct="1">
              <a:defRPr/>
            </a:pPr>
            <a:r>
              <a:rPr lang="en-CA"/>
              <a:t>Depression </a:t>
            </a:r>
          </a:p>
          <a:p>
            <a:pPr eaLnBrk="1" hangingPunct="1">
              <a:defRPr/>
            </a:pPr>
            <a:r>
              <a:rPr lang="en-CA"/>
              <a:t>Intense drug craving </a:t>
            </a:r>
          </a:p>
          <a:p>
            <a:pPr eaLnBrk="1" hangingPunct="1">
              <a:defRPr/>
            </a:pPr>
            <a:r>
              <a:rPr lang="en-CA"/>
              <a:t>Sudden death  </a:t>
            </a: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Prolonged Use Effects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en-CA" sz="2400"/>
              <a:t>Severe depression </a:t>
            </a:r>
          </a:p>
          <a:p>
            <a:pPr eaLnBrk="1" hangingPunct="1">
              <a:defRPr/>
            </a:pPr>
            <a:r>
              <a:rPr lang="en-CA" sz="2400"/>
              <a:t>Irritability and mood disturbances </a:t>
            </a:r>
          </a:p>
          <a:p>
            <a:pPr eaLnBrk="1" hangingPunct="1">
              <a:defRPr/>
            </a:pPr>
            <a:r>
              <a:rPr lang="en-CA" sz="2400"/>
              <a:t>Aggressive behavior </a:t>
            </a:r>
          </a:p>
          <a:p>
            <a:pPr eaLnBrk="1" hangingPunct="1">
              <a:defRPr/>
            </a:pPr>
            <a:r>
              <a:rPr lang="en-CA" sz="2400"/>
              <a:t>Delirium or psychosis </a:t>
            </a:r>
          </a:p>
          <a:p>
            <a:pPr eaLnBrk="1" hangingPunct="1">
              <a:defRPr/>
            </a:pPr>
            <a:r>
              <a:rPr lang="en-CA" sz="2400"/>
              <a:t>Tolerance and addiction </a:t>
            </a:r>
          </a:p>
          <a:p>
            <a:pPr eaLnBrk="1" hangingPunct="1">
              <a:defRPr/>
            </a:pPr>
            <a:r>
              <a:rPr lang="en-CA" sz="2400"/>
              <a:t>Auditory and tactile hallucinations </a:t>
            </a:r>
          </a:p>
          <a:p>
            <a:pPr eaLnBrk="1" hangingPunct="1">
              <a:defRPr/>
            </a:pPr>
            <a:r>
              <a:rPr lang="en-CA" sz="2400"/>
              <a:t>Heart attack and heart disease </a:t>
            </a:r>
          </a:p>
          <a:p>
            <a:pPr eaLnBrk="1" hangingPunct="1">
              <a:defRPr/>
            </a:pPr>
            <a:endParaRPr lang="en-CA" sz="240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Stroke </a:t>
            </a:r>
          </a:p>
          <a:p>
            <a:pPr eaLnBrk="1" hangingPunct="1">
              <a:defRPr/>
            </a:pPr>
            <a:r>
              <a:rPr lang="en-CA"/>
              <a:t>Respiratory failure </a:t>
            </a:r>
          </a:p>
          <a:p>
            <a:pPr eaLnBrk="1" hangingPunct="1">
              <a:defRPr/>
            </a:pPr>
            <a:r>
              <a:rPr lang="en-CA"/>
              <a:t>Brain seizures </a:t>
            </a:r>
          </a:p>
          <a:p>
            <a:pPr eaLnBrk="1" hangingPunct="1">
              <a:defRPr/>
            </a:pPr>
            <a:r>
              <a:rPr lang="en-CA"/>
              <a:t>Sexual dysfunction   </a:t>
            </a:r>
          </a:p>
          <a:p>
            <a:pPr eaLnBrk="1" hangingPunct="1">
              <a:defRPr/>
            </a:pPr>
            <a:r>
              <a:rPr lang="en-CA"/>
              <a:t>Reproductive damage and infertility   </a:t>
            </a:r>
          </a:p>
          <a:p>
            <a:pPr eaLnBrk="1" hangingPunct="1">
              <a:defRPr/>
            </a:pPr>
            <a:r>
              <a:rPr lang="en-CA"/>
              <a:t>Increased frequency of risky behavior </a:t>
            </a:r>
          </a:p>
          <a:p>
            <a:pPr eaLnBrk="1" hangingPunct="1">
              <a:defRPr/>
            </a:pPr>
            <a:r>
              <a:rPr lang="en-CA"/>
              <a:t>Death</a:t>
            </a: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27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Combining Cocaine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1" i="1"/>
              <a:t>Chronic</a:t>
            </a:r>
            <a:r>
              <a:rPr lang="en-CA"/>
              <a:t> - marijuana laced with cocaine or crack </a:t>
            </a:r>
          </a:p>
          <a:p>
            <a:pPr eaLnBrk="1" hangingPunct="1">
              <a:defRPr/>
            </a:pPr>
            <a:r>
              <a:rPr lang="en-CA" b="1" i="1"/>
              <a:t>Dusting</a:t>
            </a:r>
            <a:r>
              <a:rPr lang="en-CA"/>
              <a:t> - sprinkling cocaine powder on other smokable drugs or on cigarettes </a:t>
            </a:r>
          </a:p>
          <a:p>
            <a:pPr eaLnBrk="1" hangingPunct="1">
              <a:defRPr/>
            </a:pPr>
            <a:r>
              <a:rPr lang="en-CA" b="1" i="1"/>
              <a:t>Speedballing</a:t>
            </a:r>
            <a:r>
              <a:rPr lang="en-CA"/>
              <a:t> - using cocaine and heroin together </a:t>
            </a:r>
          </a:p>
          <a:p>
            <a:pPr eaLnBrk="1" hangingPunct="1">
              <a:defRPr/>
            </a:pPr>
            <a:r>
              <a:rPr lang="en-CA" b="1" i="1"/>
              <a:t>Snowcapping</a:t>
            </a:r>
            <a:r>
              <a:rPr lang="en-CA"/>
              <a:t> - Cocaine sprinkled over marijuana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Heroin</a:t>
            </a:r>
          </a:p>
        </p:txBody>
      </p:sp>
      <p:pic>
        <p:nvPicPr>
          <p:cNvPr id="37891" name="Picture 4" descr="heroin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828800"/>
            <a:ext cx="2514600" cy="2514600"/>
          </a:xfrm>
          <a:noFill/>
        </p:spPr>
      </p:pic>
      <p:pic>
        <p:nvPicPr>
          <p:cNvPr id="37892" name="Picture 5" descr="heroin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905000"/>
            <a:ext cx="2451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6" descr="heroi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18288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1066800" y="5105400"/>
            <a:ext cx="6723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3200">
                <a:latin typeface="Arial" charset="0"/>
              </a:rPr>
              <a:t>appears as a white or brown powder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Heroin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opiate drug synthesized from morphine</a:t>
            </a:r>
          </a:p>
          <a:p>
            <a:pPr eaLnBrk="1" hangingPunct="1">
              <a:defRPr/>
            </a:pPr>
            <a:r>
              <a:rPr lang="en-CA"/>
              <a:t>can be injected, snorted/sniffed, or smoked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4000"/>
              <a:t>Street names for Heroin </a:t>
            </a:r>
            <a:br>
              <a:rPr lang="en-CA" sz="4000"/>
            </a:br>
            <a:endParaRPr lang="en-US" sz="40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Gear</a:t>
            </a:r>
          </a:p>
          <a:p>
            <a:pPr eaLnBrk="1" hangingPunct="1">
              <a:defRPr/>
            </a:pPr>
            <a:r>
              <a:rPr lang="en-CA"/>
              <a:t>Number 8 </a:t>
            </a:r>
          </a:p>
          <a:p>
            <a:pPr eaLnBrk="1" hangingPunct="1">
              <a:defRPr/>
            </a:pPr>
            <a:r>
              <a:rPr lang="en-CA"/>
              <a:t>Chiva</a:t>
            </a:r>
          </a:p>
          <a:p>
            <a:pPr eaLnBrk="1" hangingPunct="1">
              <a:defRPr/>
            </a:pPr>
            <a:r>
              <a:rPr lang="en-CA"/>
              <a:t>Brownstone</a:t>
            </a:r>
          </a:p>
          <a:p>
            <a:pPr eaLnBrk="1" hangingPunct="1">
              <a:defRPr/>
            </a:pPr>
            <a:r>
              <a:rPr lang="en-CA"/>
              <a:t>Murder 1</a:t>
            </a:r>
          </a:p>
          <a:p>
            <a:pPr eaLnBrk="1" hangingPunct="1">
              <a:defRPr/>
            </a:pPr>
            <a:r>
              <a:rPr lang="en-CA"/>
              <a:t>Smack</a:t>
            </a:r>
          </a:p>
          <a:p>
            <a:pPr eaLnBrk="1" hangingPunct="1">
              <a:defRPr/>
            </a:pPr>
            <a:endParaRPr lang="en-CA"/>
          </a:p>
          <a:p>
            <a:pPr eaLnBrk="1" hangingPunct="1">
              <a:defRPr/>
            </a:pPr>
            <a:endParaRPr lang="en-CA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China white </a:t>
            </a:r>
          </a:p>
          <a:p>
            <a:pPr eaLnBrk="1" hangingPunct="1">
              <a:defRPr/>
            </a:pPr>
            <a:r>
              <a:rPr lang="en-CA"/>
              <a:t>Dr. Feelgood </a:t>
            </a:r>
          </a:p>
          <a:p>
            <a:pPr eaLnBrk="1" hangingPunct="1">
              <a:defRPr/>
            </a:pPr>
            <a:r>
              <a:rPr lang="en-CA"/>
              <a:t>Dope </a:t>
            </a:r>
          </a:p>
          <a:p>
            <a:pPr eaLnBrk="1" hangingPunct="1">
              <a:defRPr/>
            </a:pPr>
            <a:r>
              <a:rPr lang="en-CA"/>
              <a:t>Junk (common to all "hard" drugs)</a:t>
            </a:r>
          </a:p>
          <a:p>
            <a:pPr eaLnBrk="1" hangingPunct="1">
              <a:defRPr/>
            </a:pPr>
            <a:r>
              <a:rPr lang="en-CA"/>
              <a:t>Caballo (Spanish slang)</a:t>
            </a:r>
            <a:r>
              <a:rPr lang="en-US"/>
              <a:t> 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7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7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3789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Heroin Effects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defRPr/>
            </a:pPr>
            <a:r>
              <a:rPr lang="en-CA" sz="2800"/>
              <a:t>Surge of euphoria (“rush”)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800"/>
              <a:t>Dry mouth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800"/>
              <a:t>Warm flushing of the skin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800"/>
              <a:t>Heaviness of the extremities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800"/>
              <a:t>Clouded mental functioning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800"/>
              <a:t>User goes “on the nod,”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800"/>
              <a:t>Cold Skin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800"/>
              <a:t>Pinpoint pupils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800"/>
              <a:t>Track marks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800"/>
              <a:t>Brown colored area around the nose (sign of snorting)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National Survey on Drug Use and Health  (NSDUH)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1.7 million adults aged 18 on parole or supervised release from prison during past year. </a:t>
            </a:r>
          </a:p>
          <a:p>
            <a:pPr>
              <a:defRPr/>
            </a:pPr>
            <a:r>
              <a:rPr lang="en-US" dirty="0"/>
              <a:t>27.4 percent were current illicit drug users </a:t>
            </a:r>
          </a:p>
          <a:p>
            <a:pPr>
              <a:defRPr/>
            </a:pPr>
            <a:r>
              <a:rPr lang="en-US" dirty="0"/>
              <a:t>20.4 percent reporting current use of marijuana</a:t>
            </a:r>
          </a:p>
          <a:p>
            <a:pPr>
              <a:defRPr/>
            </a:pPr>
            <a:r>
              <a:rPr lang="en-US" dirty="0"/>
              <a:t>12.1 percent current nonmedical use of psychotherapeutic drugs. </a:t>
            </a:r>
          </a:p>
          <a:p>
            <a:pPr>
              <a:defRPr/>
            </a:pPr>
            <a:r>
              <a:rPr lang="en-US" dirty="0" err="1"/>
              <a:t>gs</a:t>
            </a:r>
            <a:r>
              <a:rPr lang="en-US" dirty="0"/>
              <a:t>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CA" sz="4000" b="0" u="sng"/>
              <a:t>Black Tar Heroin</a:t>
            </a:r>
            <a:br>
              <a:rPr lang="en-CA" sz="4000"/>
            </a:br>
            <a:endParaRPr lang="en-US" sz="4000"/>
          </a:p>
        </p:txBody>
      </p:sp>
      <p:pic>
        <p:nvPicPr>
          <p:cNvPr id="41987" name="Picture 4" descr="black tar heroin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447800"/>
            <a:ext cx="2514600" cy="2514600"/>
          </a:xfrm>
          <a:noFill/>
        </p:spPr>
      </p:pic>
      <p:pic>
        <p:nvPicPr>
          <p:cNvPr id="41988" name="Picture 5" descr="black tar heroin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5240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0" y="4419600"/>
            <a:ext cx="8839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CA" sz="2400">
                <a:latin typeface="Arial" charset="0"/>
              </a:rPr>
              <a:t> </a:t>
            </a:r>
            <a:r>
              <a:rPr lang="en-CA" sz="3200">
                <a:latin typeface="Arial" charset="0"/>
              </a:rPr>
              <a:t>mixture of dark orange and dark brown tones</a:t>
            </a:r>
          </a:p>
          <a:p>
            <a:pPr>
              <a:buFont typeface="Wingdings" pitchFamily="2" charset="2"/>
              <a:buChar char="Ø"/>
            </a:pPr>
            <a:r>
              <a:rPr lang="en-CA" sz="3200">
                <a:latin typeface="Arial" charset="0"/>
              </a:rPr>
              <a:t>less powdery form than heroin </a:t>
            </a:r>
          </a:p>
          <a:p>
            <a:pPr>
              <a:buFont typeface="Wingdings" pitchFamily="2" charset="2"/>
              <a:buChar char="Ø"/>
            </a:pPr>
            <a:r>
              <a:rPr lang="en-CA" sz="3200">
                <a:latin typeface="Arial" charset="0"/>
              </a:rPr>
              <a:t>“hashish-like” look &amp; feel in appearance.</a:t>
            </a:r>
            <a:endParaRPr lang="en-US" sz="3200">
              <a:latin typeface="Arial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4000" b="0" u="sng"/>
              <a:t>Black Tar Heroin</a:t>
            </a:r>
            <a:br>
              <a:rPr lang="en-CA" sz="4000"/>
            </a:br>
            <a:endParaRPr lang="en-US" sz="40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CA"/>
              <a:t>actually not heroin</a:t>
            </a:r>
          </a:p>
          <a:p>
            <a:pPr eaLnBrk="1" hangingPunct="1">
              <a:defRPr/>
            </a:pPr>
            <a:r>
              <a:rPr lang="en-CA"/>
              <a:t>synthesized from morphine, </a:t>
            </a:r>
          </a:p>
          <a:p>
            <a:pPr eaLnBrk="1" hangingPunct="1">
              <a:defRPr/>
            </a:pPr>
            <a:r>
              <a:rPr lang="en-CA"/>
              <a:t>created in a simpler way resulting in unrefined crude opium product.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Black Tar Heroin</a:t>
            </a:r>
            <a:endParaRPr lang="en-US" b="0" u="sng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Users at greater risk for life-threatening infections and vein collapse</a:t>
            </a:r>
          </a:p>
          <a:p>
            <a:pPr eaLnBrk="1" hangingPunct="1">
              <a:defRPr/>
            </a:pPr>
            <a:r>
              <a:rPr lang="en-CA"/>
              <a:t>Comes from Mexico </a:t>
            </a:r>
          </a:p>
          <a:p>
            <a:pPr eaLnBrk="1" hangingPunct="1">
              <a:defRPr/>
            </a:pPr>
            <a:r>
              <a:rPr lang="en-CA"/>
              <a:t>Impossible to distinguish between Heroin and Black Tar heroin in effects or symptoms.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Black Tar Heroin Street Names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CA"/>
              <a:t>Black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Brown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The letter "b" or "h"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Tar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Goma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Mexican mud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Muck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Pigment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K2 or SPICE</a:t>
            </a:r>
            <a:endParaRPr lang="en-US" b="0" u="sng"/>
          </a:p>
        </p:txBody>
      </p:sp>
      <p:pic>
        <p:nvPicPr>
          <p:cNvPr id="46083" name="Picture 4" descr="k2 summit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752600"/>
            <a:ext cx="2133600" cy="2058988"/>
          </a:xfrm>
          <a:noFill/>
        </p:spPr>
      </p:pic>
      <p:pic>
        <p:nvPicPr>
          <p:cNvPr id="46084" name="Picture 5" descr="k2 sp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752600"/>
            <a:ext cx="2286000" cy="209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5" name="Picture 6" descr="k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1828800"/>
            <a:ext cx="213360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6" name="Rectangle 8"/>
          <p:cNvSpPr>
            <a:spLocks noChangeArrowheads="1"/>
          </p:cNvSpPr>
          <p:nvPr/>
        </p:nvSpPr>
        <p:spPr bwMode="auto">
          <a:xfrm>
            <a:off x="1981200" y="4648200"/>
            <a:ext cx="4832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3200">
                <a:latin typeface="Arial" charset="0"/>
              </a:rPr>
              <a:t>Small, silvery plastic bags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K2 or SPICE</a:t>
            </a:r>
            <a:endParaRPr lang="en-US" b="0" u="sng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Herbs, spices or shredded plant material sprayed with synthetic compound </a:t>
            </a:r>
          </a:p>
          <a:p>
            <a:pPr eaLnBrk="1" hangingPunct="1">
              <a:defRPr/>
            </a:pPr>
            <a:r>
              <a:rPr lang="en-CA"/>
              <a:t>Marketed as incense that can be smoked</a:t>
            </a:r>
          </a:p>
          <a:p>
            <a:pPr eaLnBrk="1" hangingPunct="1">
              <a:defRPr/>
            </a:pPr>
            <a:r>
              <a:rPr lang="en-CA"/>
              <a:t>Resembles potpourri</a:t>
            </a:r>
          </a:p>
          <a:p>
            <a:pPr eaLnBrk="1" hangingPunct="1">
              <a:defRPr/>
            </a:pPr>
            <a:r>
              <a:rPr lang="en-CA"/>
              <a:t>Effects ten times more intense than marijuana. </a:t>
            </a:r>
          </a:p>
          <a:p>
            <a:pPr eaLnBrk="1" hangingPunct="1">
              <a:defRPr/>
            </a:pPr>
            <a:r>
              <a:rPr lang="en-CA"/>
              <a:t>Smoked or served in tea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K2 or SPICE</a:t>
            </a:r>
            <a:endParaRPr lang="en-US" b="0" u="sng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No marijuana Odor</a:t>
            </a:r>
          </a:p>
          <a:p>
            <a:pPr eaLnBrk="1" hangingPunct="1">
              <a:defRPr/>
            </a:pPr>
            <a:r>
              <a:rPr lang="en-US"/>
              <a:t>Not detected with standard drug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K2 Effects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dysphoria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severe paranoia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delusions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hallucinations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increased agitation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dizziness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difficulty walking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red, bloodshot eyes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smelly hair and clothes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short term memory loss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Acting silly for no apparent reason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CA" sz="2400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2400"/>
              <a:t>loss of control</a:t>
            </a:r>
          </a:p>
          <a:p>
            <a:pPr eaLnBrk="1" hangingPunct="1">
              <a:defRPr/>
            </a:pPr>
            <a:r>
              <a:rPr lang="en-CA" sz="2400"/>
              <a:t>lack of pain response</a:t>
            </a:r>
          </a:p>
          <a:p>
            <a:pPr eaLnBrk="1" hangingPunct="1">
              <a:defRPr/>
            </a:pPr>
            <a:r>
              <a:rPr lang="en-CA" sz="2400"/>
              <a:t>pale skin</a:t>
            </a:r>
          </a:p>
          <a:p>
            <a:pPr eaLnBrk="1" hangingPunct="1">
              <a:defRPr/>
            </a:pPr>
            <a:r>
              <a:rPr lang="en-CA" sz="2400"/>
              <a:t>seizures</a:t>
            </a:r>
          </a:p>
          <a:p>
            <a:pPr eaLnBrk="1" hangingPunct="1">
              <a:defRPr/>
            </a:pPr>
            <a:r>
              <a:rPr lang="en-CA" sz="2400"/>
              <a:t>vomiting</a:t>
            </a:r>
          </a:p>
          <a:p>
            <a:pPr eaLnBrk="1" hangingPunct="1">
              <a:defRPr/>
            </a:pPr>
            <a:r>
              <a:rPr lang="en-CA" sz="2400"/>
              <a:t>profuse sweating</a:t>
            </a:r>
          </a:p>
          <a:p>
            <a:pPr eaLnBrk="1" hangingPunct="1">
              <a:defRPr/>
            </a:pPr>
            <a:r>
              <a:rPr lang="en-CA" sz="2400"/>
              <a:t>uncontrolled / spastic body movements</a:t>
            </a:r>
          </a:p>
          <a:p>
            <a:pPr eaLnBrk="1" hangingPunct="1">
              <a:defRPr/>
            </a:pPr>
            <a:r>
              <a:rPr lang="en-CA" sz="2400"/>
              <a:t>elevated blood pressure</a:t>
            </a:r>
          </a:p>
          <a:p>
            <a:pPr eaLnBrk="1" hangingPunct="1">
              <a:defRPr/>
            </a:pPr>
            <a:r>
              <a:rPr lang="en-CA" sz="2400"/>
              <a:t>heart rate and palpitations. 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5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5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5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5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50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50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BATH SALTS</a:t>
            </a:r>
            <a:endParaRPr lang="en-US" b="0" u="sng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CA"/>
              <a:t>synthetic, stimulant powder product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CA"/>
              <a:t>contains amphetamine-like chemicals, including mephedrone</a:t>
            </a:r>
          </a:p>
          <a:p>
            <a:pPr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CA"/>
              <a:t>high risk for overdose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BATH SALTS</a:t>
            </a:r>
            <a:endParaRPr lang="en-US" b="0" u="sng"/>
          </a:p>
        </p:txBody>
      </p:sp>
      <p:pic>
        <p:nvPicPr>
          <p:cNvPr id="51203" name="Picture 4" descr="bath salts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600200"/>
            <a:ext cx="2743200" cy="2362200"/>
          </a:xfrm>
          <a:noFill/>
        </p:spPr>
      </p:pic>
      <p:pic>
        <p:nvPicPr>
          <p:cNvPr id="51204" name="Picture 5" descr="bath salts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600200"/>
            <a:ext cx="2743200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5" name="Picture 6" descr="bath salts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600200"/>
            <a:ext cx="25908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6" name="Text Box 7"/>
          <p:cNvSpPr txBox="1">
            <a:spLocks noChangeArrowheads="1"/>
          </p:cNvSpPr>
          <p:nvPr/>
        </p:nvSpPr>
        <p:spPr bwMode="auto">
          <a:xfrm>
            <a:off x="1828800" y="4648200"/>
            <a:ext cx="5638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Resemble ordinary common bathing products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	(made from </a:t>
            </a:r>
            <a:r>
              <a:rPr lang="en-US" sz="2400" dirty="0" err="1"/>
              <a:t>mephodrone</a:t>
            </a:r>
            <a:r>
              <a:rPr lang="en-US" sz="2400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NSDUH and Prison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defRPr/>
            </a:pPr>
            <a:r>
              <a:rPr lang="en-US" dirty="0"/>
              <a:t>rates higher than adults not on parole or supervised release during past year </a:t>
            </a:r>
          </a:p>
          <a:p>
            <a:pPr>
              <a:defRPr/>
            </a:pPr>
            <a:r>
              <a:rPr lang="en-US" dirty="0"/>
              <a:t>9.3 percent illicit drug use 7.5 percent current marijuana use, 2.4 percent nonmedical use of psychotherapeutic drugs</a:t>
            </a:r>
          </a:p>
          <a:p>
            <a:pPr>
              <a:defRPr/>
            </a:pPr>
            <a:r>
              <a:rPr lang="en-US" dirty="0"/>
              <a:t>Rates higher than those not on probation during past year 9.0 percent  illicit drug use, 7.3 percent current marijuana use, and 2.3 percent for nonmedical use of psychotherapeutic drugs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BATH SALTS EFFECTS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rapid heartbeat</a:t>
            </a:r>
          </a:p>
          <a:p>
            <a:pPr eaLnBrk="1" hangingPunct="1">
              <a:defRPr/>
            </a:pPr>
            <a:r>
              <a:rPr lang="en-CA"/>
              <a:t>high blood pressure</a:t>
            </a:r>
          </a:p>
          <a:p>
            <a:pPr eaLnBrk="1" hangingPunct="1">
              <a:defRPr/>
            </a:pPr>
            <a:r>
              <a:rPr lang="en-CA"/>
              <a:t>chest pains, agitation</a:t>
            </a:r>
          </a:p>
          <a:p>
            <a:pPr eaLnBrk="1" hangingPunct="1">
              <a:defRPr/>
            </a:pPr>
            <a:r>
              <a:rPr lang="en-CA"/>
              <a:t>hallucinations</a:t>
            </a:r>
          </a:p>
          <a:p>
            <a:pPr eaLnBrk="1" hangingPunct="1">
              <a:defRPr/>
            </a:pPr>
            <a:r>
              <a:rPr lang="en-CA"/>
              <a:t>extreme paranoia </a:t>
            </a:r>
          </a:p>
          <a:p>
            <a:pPr eaLnBrk="1" hangingPunct="1">
              <a:defRPr/>
            </a:pPr>
            <a:r>
              <a:rPr lang="en-CA"/>
              <a:t>delusions.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BATH SALTS NAMES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Blizzard</a:t>
            </a:r>
          </a:p>
          <a:p>
            <a:pPr eaLnBrk="1" hangingPunct="1">
              <a:defRPr/>
            </a:pPr>
            <a:r>
              <a:rPr lang="en-CA"/>
              <a:t>Blue Silk</a:t>
            </a:r>
          </a:p>
          <a:p>
            <a:pPr eaLnBrk="1" hangingPunct="1">
              <a:defRPr/>
            </a:pPr>
            <a:r>
              <a:rPr lang="en-CA"/>
              <a:t>Charge+</a:t>
            </a:r>
          </a:p>
          <a:p>
            <a:pPr eaLnBrk="1" hangingPunct="1">
              <a:defRPr/>
            </a:pPr>
            <a:r>
              <a:rPr lang="en-CA"/>
              <a:t>Ivory Snow</a:t>
            </a:r>
          </a:p>
          <a:p>
            <a:pPr eaLnBrk="1" hangingPunct="1">
              <a:defRPr/>
            </a:pPr>
            <a:r>
              <a:rPr lang="en-CA"/>
              <a:t>Ivory Wave</a:t>
            </a:r>
          </a:p>
          <a:p>
            <a:pPr eaLnBrk="1" hangingPunct="1">
              <a:defRPr/>
            </a:pPr>
            <a:r>
              <a:rPr lang="en-CA"/>
              <a:t>Ocean Burst</a:t>
            </a:r>
          </a:p>
          <a:p>
            <a:pPr eaLnBrk="1" hangingPunct="1">
              <a:defRPr/>
            </a:pPr>
            <a:r>
              <a:rPr lang="en-CA"/>
              <a:t>Pure Ivory</a:t>
            </a:r>
          </a:p>
          <a:p>
            <a:pPr eaLnBrk="1" hangingPunct="1">
              <a:defRPr/>
            </a:pPr>
            <a:endParaRPr lang="en-CA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Snow Leopard</a:t>
            </a:r>
          </a:p>
          <a:p>
            <a:pPr eaLnBrk="1" hangingPunct="1">
              <a:defRPr/>
            </a:pPr>
            <a:r>
              <a:rPr lang="en-CA"/>
              <a:t>Stardust</a:t>
            </a:r>
          </a:p>
          <a:p>
            <a:pPr eaLnBrk="1" hangingPunct="1">
              <a:defRPr/>
            </a:pPr>
            <a:r>
              <a:rPr lang="en-CA"/>
              <a:t>Vanilla Sky</a:t>
            </a:r>
          </a:p>
          <a:p>
            <a:pPr eaLnBrk="1" hangingPunct="1">
              <a:defRPr/>
            </a:pPr>
            <a:r>
              <a:rPr lang="en-CA"/>
              <a:t>White Dove</a:t>
            </a:r>
          </a:p>
          <a:p>
            <a:pPr eaLnBrk="1" hangingPunct="1">
              <a:defRPr/>
            </a:pPr>
            <a:r>
              <a:rPr lang="en-CA"/>
              <a:t>White Knight</a:t>
            </a:r>
          </a:p>
          <a:p>
            <a:pPr eaLnBrk="1" hangingPunct="1">
              <a:defRPr/>
            </a:pPr>
            <a:r>
              <a:rPr lang="en-CA"/>
              <a:t>White Lightning</a:t>
            </a: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0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0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0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0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0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0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  <p:bldP spid="50181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KETAMINE</a:t>
            </a:r>
            <a:endParaRPr lang="en-US" b="0" u="sng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dissociative anaesthetic similar to PCP</a:t>
            </a:r>
            <a:endParaRPr lang="en-US"/>
          </a:p>
          <a:p>
            <a:pPr eaLnBrk="1" hangingPunct="1">
              <a:defRPr/>
            </a:pPr>
            <a:r>
              <a:rPr lang="en-CA"/>
              <a:t>distorts users perception of sight and sound</a:t>
            </a:r>
            <a:r>
              <a:rPr lang="en-US"/>
              <a:t> </a:t>
            </a:r>
          </a:p>
          <a:p>
            <a:pPr eaLnBrk="1" hangingPunct="1">
              <a:defRPr/>
            </a:pPr>
            <a:r>
              <a:rPr lang="en-CA"/>
              <a:t>anaesthetic properties used in human and veterinary medicine</a:t>
            </a:r>
            <a:r>
              <a:rPr lang="en-US"/>
              <a:t> </a:t>
            </a:r>
          </a:p>
          <a:p>
            <a:pPr eaLnBrk="1" hangingPunct="1">
              <a:defRPr/>
            </a:pPr>
            <a:r>
              <a:rPr lang="en-CA"/>
              <a:t>"club drug“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pic>
        <p:nvPicPr>
          <p:cNvPr id="55299" name="Picture 4" descr="ketamine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828800"/>
            <a:ext cx="2971800" cy="2362200"/>
          </a:xfrm>
          <a:noFill/>
        </p:spPr>
      </p:pic>
      <p:pic>
        <p:nvPicPr>
          <p:cNvPr id="55300" name="Picture 5" descr="ketamine pow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835150"/>
            <a:ext cx="25908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6" descr="ketamine bott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828800"/>
            <a:ext cx="2819400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2" name="Rectangle 7"/>
          <p:cNvSpPr>
            <a:spLocks noChangeArrowheads="1"/>
          </p:cNvSpPr>
          <p:nvPr/>
        </p:nvSpPr>
        <p:spPr bwMode="auto">
          <a:xfrm>
            <a:off x="2743200" y="4876800"/>
            <a:ext cx="480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latin typeface="Arial" charset="0"/>
              </a:rPr>
              <a:t>Liquid or Powder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KETAMINE USE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Intranasally</a:t>
            </a:r>
          </a:p>
          <a:p>
            <a:pPr eaLnBrk="1" hangingPunct="1">
              <a:defRPr/>
            </a:pPr>
            <a:r>
              <a:rPr lang="en-CA"/>
              <a:t>Orally</a:t>
            </a:r>
          </a:p>
          <a:p>
            <a:pPr eaLnBrk="1" hangingPunct="1">
              <a:defRPr/>
            </a:pPr>
            <a:r>
              <a:rPr lang="en-CA"/>
              <a:t>Injected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KETAMINE EFFECTS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Sense of floating and dissociation,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Stimulation,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Hallucinations.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“K-hole.” (almost sedated)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Severe respiratory depression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Muscle twitches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Dizziness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Slurred speech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Nausea,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Vomiting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Helpless confused state</a:t>
            </a:r>
            <a:r>
              <a:rPr lang="en-CA" sz="240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000"/>
              <a:t>Flashbacks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CA" sz="2000"/>
          </a:p>
          <a:p>
            <a:pPr eaLnBrk="1" hangingPunct="1">
              <a:lnSpc>
                <a:spcPct val="90000"/>
              </a:lnSpc>
              <a:defRPr/>
            </a:pPr>
            <a:endParaRPr lang="en-CA" sz="2000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Amnesia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Delirium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Dramatic increase in heart rate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Loss of touch with reality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Loss of coordination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Flashbacks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Amnesia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Sense of invulnerability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Muscle rigidity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Aggressive/Violent behaviour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000"/>
              <a:t>Death from overdose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4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4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42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42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42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42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42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42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42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427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4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4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4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4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4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54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54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4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54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54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build="p"/>
      <p:bldP spid="54278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KETAMINE STREET NAMES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Special 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Vitamin 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Super 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Ketaset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Jet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Super Acid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Green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Purple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Mauve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Special LA Coke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AMPHETAMINES</a:t>
            </a:r>
            <a:endParaRPr lang="en-US" b="0" u="sng"/>
          </a:p>
        </p:txBody>
      </p:sp>
      <p:pic>
        <p:nvPicPr>
          <p:cNvPr id="59395" name="Picture 4" descr="amphetamines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600200"/>
            <a:ext cx="4267200" cy="3159125"/>
          </a:xfrm>
          <a:noFill/>
        </p:spPr>
      </p:pic>
      <p:pic>
        <p:nvPicPr>
          <p:cNvPr id="59396" name="Picture 5" descr="amphetamines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600200"/>
            <a:ext cx="36576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304800" y="5029200"/>
            <a:ext cx="853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200">
                <a:latin typeface="Arial" charset="0"/>
              </a:rPr>
              <a:t>white, pale yellow, pale pink, brown, orange, </a:t>
            </a:r>
          </a:p>
          <a:p>
            <a:r>
              <a:rPr lang="en-CA" sz="3200">
                <a:latin typeface="Arial" charset="0"/>
              </a:rPr>
              <a:t>reddish powder or paste</a:t>
            </a:r>
            <a:r>
              <a:rPr lang="en-CA">
                <a:latin typeface="Arial" charset="0"/>
              </a:rPr>
              <a:t>.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AMPHETAMINES</a:t>
            </a:r>
            <a:endParaRPr lang="en-US" b="0" u="sng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chemically similar to adrenaline</a:t>
            </a:r>
            <a:r>
              <a:rPr lang="en-US"/>
              <a:t> </a:t>
            </a:r>
          </a:p>
          <a:p>
            <a:pPr eaLnBrk="1" hangingPunct="1">
              <a:defRPr/>
            </a:pPr>
            <a:r>
              <a:rPr lang="en-CA"/>
              <a:t>Three types</a:t>
            </a:r>
          </a:p>
          <a:p>
            <a:pPr lvl="1" eaLnBrk="1" hangingPunct="1">
              <a:defRPr/>
            </a:pPr>
            <a:r>
              <a:rPr lang="en-CA"/>
              <a:t>amphetamine sulphate (Speed  or Benzedrine)</a:t>
            </a:r>
          </a:p>
          <a:p>
            <a:pPr lvl="1" eaLnBrk="1" hangingPunct="1">
              <a:defRPr/>
            </a:pPr>
            <a:r>
              <a:rPr lang="en-CA"/>
              <a:t>dextroamphetamine (Dexedrine)</a:t>
            </a:r>
          </a:p>
          <a:p>
            <a:pPr lvl="1" eaLnBrk="1" hangingPunct="1">
              <a:defRPr/>
            </a:pPr>
            <a:r>
              <a:rPr lang="en-CA"/>
              <a:t>methamphetamine (Methedrine)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/>
              <a:t>AMPHETAMINE STREET NAMES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/>
              <a:t>Bennies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Black beauties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Bumble bees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Co-pilots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Crank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Cross tops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Crystal meth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Dexies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Footballs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/>
              <a:t>Hearts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Hot Ice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Ice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L.A. glass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Meth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MDMA (ecstasy)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Pep pills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Speed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/>
              <a:t>Uppers</a:t>
            </a:r>
            <a:endParaRPr lang="en-US"/>
          </a:p>
          <a:p>
            <a:pPr eaLnBrk="1" hangingPunct="1">
              <a:lnSpc>
                <a:spcPct val="90000"/>
              </a:lnSpc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8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8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8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83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83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8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83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83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583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build="p"/>
      <p:bldP spid="5837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PERFORMANCE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CA" dirty="0"/>
          </a:p>
          <a:p>
            <a:pPr>
              <a:defRPr/>
            </a:pPr>
            <a:r>
              <a:rPr lang="en-CA" b="1" dirty="0"/>
              <a:t>PERFORMANCE OBJECTIVES</a:t>
            </a:r>
            <a:endParaRPr lang="en-US" dirty="0"/>
          </a:p>
          <a:p>
            <a:pPr>
              <a:defRPr/>
            </a:pPr>
            <a:r>
              <a:rPr lang="en-CA" dirty="0"/>
              <a:t>Using the information provided identify illicit substances according to the effects and appearance of each substance.</a:t>
            </a:r>
            <a:endParaRPr lang="en-US" dirty="0"/>
          </a:p>
          <a:p>
            <a:pPr>
              <a:defRPr/>
            </a:pPr>
            <a:r>
              <a:rPr lang="en-CA" dirty="0"/>
              <a:t>Using offender behaviors, identify the illicit substance which causes the behavior, according to the information in the manual.</a:t>
            </a:r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Crystal Meth</a:t>
            </a:r>
            <a:endParaRPr lang="en-US" b="0" u="sng"/>
          </a:p>
        </p:txBody>
      </p:sp>
      <p:pic>
        <p:nvPicPr>
          <p:cNvPr id="62467" name="Picture 4" descr="crystal meth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676400"/>
            <a:ext cx="3429000" cy="2387600"/>
          </a:xfrm>
          <a:noFill/>
        </p:spPr>
      </p:pic>
      <p:pic>
        <p:nvPicPr>
          <p:cNvPr id="62468" name="Picture 5" descr="crystal meth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600200"/>
            <a:ext cx="2667000" cy="241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9" name="Rectangle 6"/>
          <p:cNvSpPr>
            <a:spLocks noChangeArrowheads="1"/>
          </p:cNvSpPr>
          <p:nvPr/>
        </p:nvSpPr>
        <p:spPr bwMode="auto">
          <a:xfrm>
            <a:off x="1219200" y="4419600"/>
            <a:ext cx="6477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Arial" charset="0"/>
              </a:rPr>
              <a:t>Resembles a piece of ice</a:t>
            </a:r>
          </a:p>
          <a:p>
            <a:r>
              <a:rPr lang="en-CA" sz="3200">
                <a:latin typeface="Arial" charset="0"/>
              </a:rPr>
              <a:t>Large crystals or rocks</a:t>
            </a:r>
            <a:endParaRPr lang="en-US" sz="3200">
              <a:latin typeface="Arial" charset="0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0" u="sng"/>
              <a:t>Crystal Meth</a:t>
            </a:r>
            <a:endParaRPr lang="en-US" b="0" u="sng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Made using ephedrine or pseudoephedrine</a:t>
            </a:r>
          </a:p>
          <a:p>
            <a:pPr eaLnBrk="1" hangingPunct="1">
              <a:defRPr/>
            </a:pPr>
            <a:r>
              <a:rPr lang="en-CA"/>
              <a:t>smokeable freebase form of meth-amphetamine</a:t>
            </a:r>
            <a:r>
              <a:rPr lang="en-US"/>
              <a:t> </a:t>
            </a:r>
          </a:p>
          <a:p>
            <a:pPr eaLnBrk="1" hangingPunct="1">
              <a:defRPr/>
            </a:pPr>
            <a:r>
              <a:rPr lang="en-CA"/>
              <a:t>originated from Hawaii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Methods of Use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Smoked in pipe</a:t>
            </a:r>
          </a:p>
          <a:p>
            <a:pPr eaLnBrk="1" hangingPunct="1">
              <a:defRPr/>
            </a:pPr>
            <a:r>
              <a:rPr lang="en-US"/>
              <a:t>Injected</a:t>
            </a:r>
          </a:p>
          <a:p>
            <a:pPr eaLnBrk="1" hangingPunct="1">
              <a:defRPr/>
            </a:pPr>
            <a:r>
              <a:rPr lang="en-US"/>
              <a:t>Snorted</a:t>
            </a:r>
          </a:p>
          <a:p>
            <a:pPr eaLnBrk="1" hangingPunct="1">
              <a:defRPr/>
            </a:pPr>
            <a:r>
              <a:rPr lang="en-US"/>
              <a:t>Swallowed</a:t>
            </a:r>
          </a:p>
          <a:p>
            <a:pPr eaLnBrk="1" hangingPunct="1">
              <a:defRPr/>
            </a:pPr>
            <a:r>
              <a:rPr lang="en-US"/>
              <a:t>Inserted in anus or urethra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Crystal Meth Effects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Euphoria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Increased energy/alertness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Diarrhea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Nausea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Excessive sweating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Loss of appetite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Insomnia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Tremors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Jaw-clenching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Agitation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CA" sz="2400"/>
              <a:t>Irritability</a:t>
            </a:r>
          </a:p>
          <a:p>
            <a:pPr eaLnBrk="1" hangingPunct="1">
              <a:lnSpc>
                <a:spcPct val="90000"/>
              </a:lnSpc>
              <a:defRPr/>
            </a:pPr>
            <a:endParaRPr lang="en-CA" sz="2000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Talkativeness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Panic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compulsive fascination with repetitive tasks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violence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confusion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Increased libido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Increased blood pressure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Increased body temperature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Increased heart rate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Increased blood sugar levels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2400"/>
              <a:t>Constriction of artery walls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4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2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2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2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2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24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24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24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2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24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24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24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24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24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24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624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624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624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624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build="p"/>
      <p:bldP spid="62470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Long Term Use Effects</a:t>
            </a:r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en-CA" sz="2400"/>
              <a:t>Tolerance (addiction)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CA" sz="2400"/>
              <a:t>Depression and anhedonia </a:t>
            </a:r>
          </a:p>
          <a:p>
            <a:pPr eaLnBrk="1" hangingPunct="1">
              <a:defRPr/>
            </a:pPr>
            <a:r>
              <a:rPr lang="en-CA" sz="2400"/>
              <a:t>"Meth Mouth"  </a:t>
            </a:r>
          </a:p>
          <a:p>
            <a:pPr eaLnBrk="1" hangingPunct="1">
              <a:defRPr/>
            </a:pPr>
            <a:r>
              <a:rPr lang="en-CA" sz="2400"/>
              <a:t>Drug-related psychosis  </a:t>
            </a:r>
          </a:p>
          <a:p>
            <a:pPr eaLnBrk="1" hangingPunct="1">
              <a:defRPr/>
            </a:pPr>
            <a:r>
              <a:rPr lang="en-CA" sz="2400"/>
              <a:t>Brain damage </a:t>
            </a:r>
          </a:p>
          <a:p>
            <a:pPr eaLnBrk="1" hangingPunct="1">
              <a:defRPr/>
            </a:pPr>
            <a:r>
              <a:rPr lang="en-CA" sz="2400"/>
              <a:t>Sensation of flesh crawling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en-CA" sz="2400"/>
              <a:t>Paranoia</a:t>
            </a:r>
          </a:p>
          <a:p>
            <a:pPr eaLnBrk="1" hangingPunct="1">
              <a:defRPr/>
            </a:pPr>
            <a:endParaRPr lang="en-US" sz="2400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z="2400"/>
              <a:t>Hallucinations</a:t>
            </a:r>
          </a:p>
          <a:p>
            <a:pPr eaLnBrk="1" hangingPunct="1">
              <a:defRPr/>
            </a:pPr>
            <a:r>
              <a:rPr lang="en-CA" sz="2400"/>
              <a:t>Delusions</a:t>
            </a:r>
          </a:p>
          <a:p>
            <a:pPr eaLnBrk="1" hangingPunct="1">
              <a:defRPr/>
            </a:pPr>
            <a:r>
              <a:rPr lang="en-CA" sz="2400"/>
              <a:t>Tension headache</a:t>
            </a:r>
          </a:p>
          <a:p>
            <a:pPr eaLnBrk="1" hangingPunct="1">
              <a:defRPr/>
            </a:pPr>
            <a:r>
              <a:rPr lang="en-CA" sz="2400"/>
              <a:t>Muscle breakdown </a:t>
            </a:r>
          </a:p>
          <a:p>
            <a:pPr eaLnBrk="1" hangingPunct="1">
              <a:defRPr/>
            </a:pPr>
            <a:r>
              <a:rPr lang="en-CA" sz="2400"/>
              <a:t>Kidney damage or failure </a:t>
            </a:r>
          </a:p>
          <a:p>
            <a:pPr eaLnBrk="1" hangingPunct="1">
              <a:defRPr/>
            </a:pPr>
            <a:r>
              <a:rPr lang="en-CA" sz="2400"/>
              <a:t>Death </a:t>
            </a:r>
            <a:endParaRPr lang="en-US" sz="2400"/>
          </a:p>
          <a:p>
            <a:pPr eaLnBrk="1" hangingPunct="1">
              <a:defRPr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45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5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45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45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45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45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45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45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45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45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45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45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 build="p"/>
      <p:bldP spid="64518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Street Names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Batu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Black Beauties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Chalk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Crank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Crystal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Glass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Hanyak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Ice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L.A. Ice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Methlies Quick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Quartz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Speed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Super Ice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Yellow Bam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Uppers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Trash</a:t>
            </a:r>
            <a:endParaRPr lang="en-US" sz="180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Biker's Coffee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Blade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Chicken Feed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Cristy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Crystal Glass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Go-Fast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Hot Ice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Yaba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Meth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Poor Man's Cocaine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Stove Top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Shards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Tina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Tweak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CA" sz="1800"/>
              <a:t>L.A. Glass </a:t>
            </a: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6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6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6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6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65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65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65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65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65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656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656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656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6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66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66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665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665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665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665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665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65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665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656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665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6656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build="p"/>
      <p:bldP spid="66565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PRUNO/HOOCH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Prison Wine</a:t>
            </a:r>
          </a:p>
          <a:p>
            <a:pPr eaLnBrk="1" hangingPunct="1">
              <a:defRPr/>
            </a:pPr>
            <a:r>
              <a:rPr lang="en-US"/>
              <a:t>Made with fruits, bread, ketchup, sugar, other materials added for flavor</a:t>
            </a:r>
          </a:p>
          <a:p>
            <a:pPr eaLnBrk="1" hangingPunct="1">
              <a:defRPr/>
            </a:pPr>
            <a:r>
              <a:rPr lang="en-US"/>
              <a:t>Name comes from original use of fermented prunes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PRUNO/HOOCH</a:t>
            </a:r>
          </a:p>
        </p:txBody>
      </p:sp>
      <p:pic>
        <p:nvPicPr>
          <p:cNvPr id="69635" name="Picture 4" descr="prison hooch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676400"/>
            <a:ext cx="2286000" cy="2286000"/>
          </a:xfrm>
          <a:noFill/>
        </p:spPr>
      </p:pic>
      <p:pic>
        <p:nvPicPr>
          <p:cNvPr id="69636" name="Picture 5" descr="prison hooch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676400"/>
            <a:ext cx="2238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7" name="Picture 6" descr="prun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676400"/>
            <a:ext cx="25908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8" name="Text Box 7"/>
          <p:cNvSpPr txBox="1">
            <a:spLocks noChangeArrowheads="1"/>
          </p:cNvSpPr>
          <p:nvPr/>
        </p:nvSpPr>
        <p:spPr bwMode="auto">
          <a:xfrm>
            <a:off x="990600" y="4648200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PRIMARY INGREDIENTS ARE FRUIT, BREAD AND SUGAR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SIGNS OF DRUNKENNESS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r>
              <a:rPr lang="en-US" sz="2400"/>
              <a:t>smelling of alcohol,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 involuntary eye movements,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bloodshot eyes,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difficulty standing,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swaying and staggering,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vomiting,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making inappropriate sexual advances,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bumping into things,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/>
          </a:p>
          <a:p>
            <a:pPr eaLnBrk="1" hangingPunct="1">
              <a:lnSpc>
                <a:spcPct val="90000"/>
              </a:lnSpc>
              <a:defRPr/>
            </a:pPr>
            <a:endParaRPr lang="en-US" sz="2400"/>
          </a:p>
          <a:p>
            <a:pPr eaLnBrk="1" hangingPunct="1">
              <a:lnSpc>
                <a:spcPct val="90000"/>
              </a:lnSpc>
              <a:defRPr/>
            </a:pPr>
            <a:endParaRPr lang="en-US" sz="2400"/>
          </a:p>
          <a:p>
            <a:pPr eaLnBrk="1" hangingPunct="1">
              <a:lnSpc>
                <a:spcPct val="90000"/>
              </a:lnSpc>
              <a:defRPr/>
            </a:pPr>
            <a:endParaRPr lang="en-US" sz="240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falling down,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inability to sit straight,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violent behavior, carelessness,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clumsiness and sleepiness.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overly happy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showing bravado,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crude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/>
              <a:t>argumentative without warning.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96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9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  <p:bldP spid="69636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How do I tell if he is high </a:t>
            </a:r>
          </a:p>
        </p:txBody>
      </p:sp>
      <p:pic>
        <p:nvPicPr>
          <p:cNvPr id="71683" name="Picture 5" descr="http://www.md-health.com/images/1HT03249/being-hig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76400"/>
            <a:ext cx="4953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GUIDED PRACTICE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/>
              <a:t>Identify concerns related to drug use</a:t>
            </a:r>
          </a:p>
          <a:p>
            <a:pPr eaLnBrk="1" hangingPunct="1">
              <a:defRPr/>
            </a:pPr>
            <a:r>
              <a:rPr lang="en-CA"/>
              <a:t>Record your answers on the easel pad </a:t>
            </a:r>
          </a:p>
          <a:p>
            <a:pPr eaLnBrk="1" hangingPunct="1">
              <a:defRPr/>
            </a:pPr>
            <a:r>
              <a:rPr lang="en-CA"/>
              <a:t>Select a spokesperson to share your answers with the class. </a:t>
            </a:r>
          </a:p>
          <a:p>
            <a:pPr eaLnBrk="1" hangingPunct="1">
              <a:defRPr/>
            </a:pPr>
            <a:r>
              <a:rPr lang="en-CA"/>
              <a:t>You have 5 minutes</a:t>
            </a:r>
            <a:endParaRPr 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12 Steps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b="1" dirty="0"/>
              <a:t>Look into the person's eyes</a:t>
            </a:r>
            <a:endParaRPr lang="en-US" dirty="0"/>
          </a:p>
          <a:p>
            <a:pPr>
              <a:defRPr/>
            </a:pPr>
            <a:r>
              <a:rPr lang="en-CA" b="1" dirty="0"/>
              <a:t>Smell the person</a:t>
            </a:r>
            <a:r>
              <a:rPr lang="en-CA" dirty="0"/>
              <a:t>. </a:t>
            </a:r>
            <a:endParaRPr lang="en-US" dirty="0"/>
          </a:p>
          <a:p>
            <a:pPr>
              <a:defRPr/>
            </a:pPr>
            <a:r>
              <a:rPr lang="en-CA" b="1" dirty="0"/>
              <a:t>Observe the person's mouth</a:t>
            </a:r>
            <a:r>
              <a:rPr lang="en-CA" dirty="0"/>
              <a:t>. </a:t>
            </a:r>
          </a:p>
          <a:p>
            <a:pPr>
              <a:defRPr/>
            </a:pPr>
            <a:r>
              <a:rPr lang="en-CA" b="1" dirty="0"/>
              <a:t>Observe the person's nose</a:t>
            </a:r>
            <a:endParaRPr lang="en-US" dirty="0"/>
          </a:p>
          <a:p>
            <a:pPr>
              <a:defRPr/>
            </a:pPr>
            <a:r>
              <a:rPr lang="en-CA" b="1" dirty="0"/>
              <a:t>Observe the person's hands.</a:t>
            </a:r>
            <a:r>
              <a:rPr lang="en-CA" dirty="0"/>
              <a:t> </a:t>
            </a:r>
            <a:endParaRPr lang="en-US" dirty="0"/>
          </a:p>
          <a:p>
            <a:pPr>
              <a:defRPr/>
            </a:pPr>
            <a:r>
              <a:rPr lang="en-CA" b="1" dirty="0"/>
              <a:t>Check the person's vital signs.</a:t>
            </a:r>
            <a:r>
              <a:rPr lang="en-CA" dirty="0"/>
              <a:t>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12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b="1" dirty="0"/>
              <a:t>Check for signs of habitual drug use.</a:t>
            </a:r>
            <a:r>
              <a:rPr lang="en-CA" dirty="0"/>
              <a:t> </a:t>
            </a:r>
            <a:endParaRPr lang="en-US" dirty="0"/>
          </a:p>
          <a:p>
            <a:pPr>
              <a:defRPr/>
            </a:pPr>
            <a:r>
              <a:rPr lang="en-CA" b="1" dirty="0"/>
              <a:t>Check for drug paraphernalia</a:t>
            </a:r>
            <a:r>
              <a:rPr lang="en-CA" dirty="0"/>
              <a:t>. </a:t>
            </a:r>
            <a:endParaRPr lang="en-US" dirty="0"/>
          </a:p>
          <a:p>
            <a:pPr>
              <a:defRPr/>
            </a:pPr>
            <a:r>
              <a:rPr lang="en-CA" b="1" dirty="0"/>
              <a:t>Listen to the person's speech.</a:t>
            </a:r>
            <a:r>
              <a:rPr lang="en-CA" dirty="0"/>
              <a:t> </a:t>
            </a:r>
            <a:endParaRPr lang="en-US" dirty="0"/>
          </a:p>
          <a:p>
            <a:pPr>
              <a:defRPr/>
            </a:pPr>
            <a:r>
              <a:rPr lang="en-CA" b="1" dirty="0"/>
              <a:t>Observe the person's movements</a:t>
            </a:r>
            <a:r>
              <a:rPr lang="en-CA" dirty="0"/>
              <a:t>. </a:t>
            </a:r>
            <a:endParaRPr lang="en-US" dirty="0"/>
          </a:p>
          <a:p>
            <a:pPr>
              <a:defRPr/>
            </a:pPr>
            <a:r>
              <a:rPr lang="en-CA" b="1" dirty="0"/>
              <a:t>Note unusual or shifting energy</a:t>
            </a:r>
            <a:r>
              <a:rPr lang="en-CA" dirty="0"/>
              <a:t>. </a:t>
            </a:r>
            <a:endParaRPr lang="en-US" dirty="0"/>
          </a:p>
          <a:p>
            <a:pPr>
              <a:defRPr/>
            </a:pPr>
            <a:r>
              <a:rPr lang="en-CA" b="1" dirty="0"/>
              <a:t>Keep an eye out for unusual actions.</a:t>
            </a:r>
            <a:r>
              <a:rPr lang="en-CA" dirty="0"/>
              <a:t> 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Guided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In your group complete the puzzle on the poster size paper. </a:t>
            </a:r>
          </a:p>
          <a:p>
            <a:pPr>
              <a:defRPr/>
            </a:pPr>
            <a:r>
              <a:rPr lang="en-CA" dirty="0"/>
              <a:t>Hang your poster on your easel pad when complete. </a:t>
            </a:r>
          </a:p>
          <a:p>
            <a:pPr>
              <a:defRPr/>
            </a:pPr>
            <a:r>
              <a:rPr lang="en-CA" dirty="0"/>
              <a:t>You have 15 minutes.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Independent Practice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/>
              <a:t>Individually answer quiz questions</a:t>
            </a:r>
          </a:p>
          <a:p>
            <a:pPr eaLnBrk="1" hangingPunct="1">
              <a:defRPr/>
            </a:pPr>
            <a:r>
              <a:rPr lang="en-CA" dirty="0"/>
              <a:t>Select spokesperson</a:t>
            </a:r>
          </a:p>
          <a:p>
            <a:pPr eaLnBrk="1" hangingPunct="1">
              <a:defRPr/>
            </a:pPr>
            <a:r>
              <a:rPr lang="en-CA" dirty="0"/>
              <a:t>You have 10 minutes</a:t>
            </a:r>
            <a:endParaRPr 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PERFORMANCE OBJECTIVES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CA" dirty="0"/>
          </a:p>
          <a:p>
            <a:pPr>
              <a:defRPr/>
            </a:pPr>
            <a:r>
              <a:rPr lang="en-CA" dirty="0"/>
              <a:t>Using the information provided identify illicit substances according to the effects and appearance of each substance.</a:t>
            </a:r>
            <a:endParaRPr lang="en-US" dirty="0"/>
          </a:p>
          <a:p>
            <a:pPr>
              <a:buFont typeface="Wingdings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CA" dirty="0"/>
              <a:t>Given offender behaviors, identify the illicit substance which causes the behavior, according to the information in the manual.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PRESCRIPTION PILLS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CA" sz="2400" b="1"/>
              <a:t>Opioids (for pain)</a:t>
            </a:r>
            <a:r>
              <a:rPr lang="en-CA" sz="2400"/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2400"/>
              <a:t>Hydrocodone (Vicodin)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2400"/>
              <a:t>Oxycodone (OxyContin)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2400"/>
              <a:t>Oxymorphone (Opana)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2400"/>
              <a:t>Propoxyphene (Darvon)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2400"/>
              <a:t>Hydromorphone (Dilaudid)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2400"/>
              <a:t>Meperidine (Demerol)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CA" sz="2400"/>
              <a:t>Diphenoxylate (Lomotil</a:t>
            </a:r>
            <a:r>
              <a:rPr lang="en-CA" sz="2000"/>
              <a:t>)</a:t>
            </a:r>
            <a:endParaRPr lang="en-CA" sz="2000" b="1"/>
          </a:p>
          <a:p>
            <a:pPr eaLnBrk="1" hangingPunct="1">
              <a:lnSpc>
                <a:spcPct val="90000"/>
              </a:lnSpc>
              <a:defRPr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PRESCRIPTION PILLS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b="1" dirty="0"/>
              <a:t>Central Nervous System (CNS) Depressants (for anxiety and sleep disorders)</a:t>
            </a:r>
            <a:r>
              <a:rPr lang="en-CA" dirty="0"/>
              <a:t> </a:t>
            </a:r>
            <a:r>
              <a:rPr lang="en-CA" b="1" dirty="0"/>
              <a:t>(also known as </a:t>
            </a:r>
            <a:r>
              <a:rPr lang="en-CA" b="1" dirty="0" err="1"/>
              <a:t>Barbituates</a:t>
            </a:r>
            <a:r>
              <a:rPr lang="en-CA" b="1" dirty="0"/>
              <a:t>)</a:t>
            </a:r>
          </a:p>
          <a:p>
            <a:pPr lvl="1" eaLnBrk="1" hangingPunct="1">
              <a:defRPr/>
            </a:pPr>
            <a:r>
              <a:rPr lang="en-CA" dirty="0"/>
              <a:t>Pentobarbital sodium (Nembutal)</a:t>
            </a:r>
          </a:p>
          <a:p>
            <a:pPr lvl="1" eaLnBrk="1" hangingPunct="1">
              <a:defRPr/>
            </a:pPr>
            <a:r>
              <a:rPr lang="en-CA" dirty="0"/>
              <a:t>Diazepam (Valium)</a:t>
            </a:r>
          </a:p>
          <a:p>
            <a:pPr lvl="1" eaLnBrk="1" hangingPunct="1">
              <a:defRPr/>
            </a:pPr>
            <a:r>
              <a:rPr lang="en-CA" dirty="0" err="1"/>
              <a:t>Alprazolam</a:t>
            </a:r>
            <a:r>
              <a:rPr lang="en-CA" dirty="0"/>
              <a:t> (Xanax) (Benzodiazepine category)</a:t>
            </a:r>
            <a:endParaRPr lang="en-CA" b="1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1586</TotalTime>
  <Words>2161</Words>
  <Application>Microsoft Macintosh PowerPoint</Application>
  <PresentationFormat>On-screen Show (4:3)</PresentationFormat>
  <Paragraphs>588</Paragraphs>
  <Slides>74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9" baseType="lpstr">
      <vt:lpstr>Arial</vt:lpstr>
      <vt:lpstr>Garamond</vt:lpstr>
      <vt:lpstr>Symbol</vt:lpstr>
      <vt:lpstr>Wingdings</vt:lpstr>
      <vt:lpstr>Stream</vt:lpstr>
      <vt:lpstr>The New High </vt:lpstr>
      <vt:lpstr>National Survey on Drug Use and Health  (NSDUH)</vt:lpstr>
      <vt:lpstr>National Survey on Drug Use and Health  (NSDUH)</vt:lpstr>
      <vt:lpstr>National Survey on Drug Use and Health  (NSDUH)</vt:lpstr>
      <vt:lpstr>NSDUH and Prison</vt:lpstr>
      <vt:lpstr>PERFORMANCE OBJECTIVES</vt:lpstr>
      <vt:lpstr>GUIDED PRACTICE</vt:lpstr>
      <vt:lpstr>PRESCRIPTION PILLS</vt:lpstr>
      <vt:lpstr>PRESCRIPTION PILLS</vt:lpstr>
      <vt:lpstr>PRESCRIPTION PILLS</vt:lpstr>
      <vt:lpstr>Antipsychotics</vt:lpstr>
      <vt:lpstr>PRESCRIPTION PILLS</vt:lpstr>
      <vt:lpstr>PRESCRIPTION PILLS  STREET NAMES</vt:lpstr>
      <vt:lpstr>Opiod effects</vt:lpstr>
      <vt:lpstr>Central Nervous System Depressant effects</vt:lpstr>
      <vt:lpstr>Stimulant Effects</vt:lpstr>
      <vt:lpstr>Marijuana</vt:lpstr>
      <vt:lpstr>Marijuana (Cannabis Sativa) </vt:lpstr>
      <vt:lpstr>List of Marijuana names</vt:lpstr>
      <vt:lpstr>Marijuana street names</vt:lpstr>
      <vt:lpstr>Marijuana methods of use</vt:lpstr>
      <vt:lpstr>Marijuana effects</vt:lpstr>
      <vt:lpstr>HASHISH</vt:lpstr>
      <vt:lpstr>HASHISH</vt:lpstr>
      <vt:lpstr>Hashish Effects</vt:lpstr>
      <vt:lpstr>COCAINE</vt:lpstr>
      <vt:lpstr>COCAINE</vt:lpstr>
      <vt:lpstr>Cocaine Effects  </vt:lpstr>
      <vt:lpstr>Crack</vt:lpstr>
      <vt:lpstr>Crack</vt:lpstr>
      <vt:lpstr>Crack Street Names</vt:lpstr>
      <vt:lpstr>Methods of Use</vt:lpstr>
      <vt:lpstr>“Crack” Effects </vt:lpstr>
      <vt:lpstr>Prolonged Use Effects</vt:lpstr>
      <vt:lpstr>Combining Cocaine </vt:lpstr>
      <vt:lpstr>Heroin</vt:lpstr>
      <vt:lpstr>Heroin</vt:lpstr>
      <vt:lpstr>Street names for Heroin  </vt:lpstr>
      <vt:lpstr>Heroin Effects</vt:lpstr>
      <vt:lpstr>Black Tar Heroin </vt:lpstr>
      <vt:lpstr>Black Tar Heroin </vt:lpstr>
      <vt:lpstr>Black Tar Heroin</vt:lpstr>
      <vt:lpstr>Black Tar Heroin Street Names</vt:lpstr>
      <vt:lpstr>K2 or SPICE</vt:lpstr>
      <vt:lpstr>K2 or SPICE</vt:lpstr>
      <vt:lpstr>K2 or SPICE</vt:lpstr>
      <vt:lpstr>K2 Effects</vt:lpstr>
      <vt:lpstr>BATH SALTS</vt:lpstr>
      <vt:lpstr>BATH SALTS</vt:lpstr>
      <vt:lpstr>BATH SALTS EFFECTS</vt:lpstr>
      <vt:lpstr>BATH SALTS NAMES</vt:lpstr>
      <vt:lpstr>KETAMINE</vt:lpstr>
      <vt:lpstr>PowerPoint Presentation</vt:lpstr>
      <vt:lpstr>KETAMINE USE</vt:lpstr>
      <vt:lpstr>KETAMINE EFFECTS</vt:lpstr>
      <vt:lpstr>KETAMINE STREET NAMES</vt:lpstr>
      <vt:lpstr>AMPHETAMINES</vt:lpstr>
      <vt:lpstr>AMPHETAMINES</vt:lpstr>
      <vt:lpstr>AMPHETAMINE STREET NAMES</vt:lpstr>
      <vt:lpstr>Crystal Meth</vt:lpstr>
      <vt:lpstr>Crystal Meth</vt:lpstr>
      <vt:lpstr>Methods of Use</vt:lpstr>
      <vt:lpstr>Crystal Meth Effects</vt:lpstr>
      <vt:lpstr>Long Term Use Effects</vt:lpstr>
      <vt:lpstr>Street Names</vt:lpstr>
      <vt:lpstr>PRUNO/HOOCH</vt:lpstr>
      <vt:lpstr>PRUNO/HOOCH</vt:lpstr>
      <vt:lpstr>SIGNS OF DRUNKENNESS</vt:lpstr>
      <vt:lpstr>How do I tell if he is high </vt:lpstr>
      <vt:lpstr>12 Steps</vt:lpstr>
      <vt:lpstr>12 Steps</vt:lpstr>
      <vt:lpstr>Guided Practice</vt:lpstr>
      <vt:lpstr>Independent Practice</vt:lpstr>
      <vt:lpstr>PERFORMANCE OBJECTIVES</vt:lpstr>
    </vt:vector>
  </TitlesOfParts>
  <Company>Missouri Department of Corrections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High</dc:title>
  <dc:creator>kjo00#bc</dc:creator>
  <cp:lastModifiedBy>Michael A. Jones</cp:lastModifiedBy>
  <cp:revision>40</cp:revision>
  <dcterms:created xsi:type="dcterms:W3CDTF">2012-12-10T20:38:57Z</dcterms:created>
  <dcterms:modified xsi:type="dcterms:W3CDTF">2020-05-24T14:01:14Z</dcterms:modified>
</cp:coreProperties>
</file>